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7"/>
  </p:notesMasterIdLst>
  <p:sldIdLst>
    <p:sldId id="282" r:id="rId5"/>
    <p:sldId id="289" r:id="rId6"/>
  </p:sldIdLst>
  <p:sldSz cx="18288000" cy="115204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F1D82-5671-054E-9657-604855E34ACA}" v="2" dt="2026-07-09T08:53:08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56"/>
    <p:restoredTop sz="96831"/>
  </p:normalViewPr>
  <p:slideViewPr>
    <p:cSldViewPr snapToGrid="0">
      <p:cViewPr varScale="1">
        <p:scale>
          <a:sx n="51" d="100"/>
          <a:sy n="51" d="100"/>
        </p:scale>
        <p:origin x="1044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70594-1CCA-AC4C-A1E2-F70E5CE8974E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143000"/>
            <a:ext cx="4899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2BCF1-3706-9D49-9FA6-392A644EE62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89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1pPr>
    <a:lvl2pPr marL="663319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2pPr>
    <a:lvl3pPr marL="1326635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3pPr>
    <a:lvl4pPr marL="1989954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4pPr>
    <a:lvl5pPr marL="2653272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5pPr>
    <a:lvl6pPr marL="3316591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6pPr>
    <a:lvl7pPr marL="3979908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7pPr>
    <a:lvl8pPr marL="4643227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8pPr>
    <a:lvl9pPr marL="5306546" algn="l" defTabSz="1326635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054CE-61BF-13C6-5961-CFB8AEC48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99ECC88-4156-43AF-7BAE-3C69A78B7A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79488" y="1143000"/>
            <a:ext cx="4899025" cy="30861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F762A4-1C1F-6394-FACF-8B2FF9E1E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D8C944-9C02-F885-CEB8-CCAD29693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84728E-79C1-5E49-B659-08D123A6B3E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54191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B4517-38A8-138A-6EEA-6F3A030FB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9E715A2-91F3-B312-5E30-73AB5A9D8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79488" y="1143000"/>
            <a:ext cx="4899025" cy="30861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C088DFD-8BAD-28F6-EC0A-A494AFDF14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F5B86-0657-4DD1-D9F9-EC9AB4FBFC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84728E-79C1-5E49-B659-08D123A6B3E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99688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885414"/>
            <a:ext cx="13716000" cy="4010837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6050924"/>
            <a:ext cx="13716000" cy="2781450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5435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9417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3359"/>
            <a:ext cx="3943350" cy="976308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3359"/>
            <a:ext cx="11601450" cy="976308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977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026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872123"/>
            <a:ext cx="15773400" cy="4792202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7709662"/>
            <a:ext cx="15773400" cy="2520106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388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3066796"/>
            <a:ext cx="7772400" cy="73096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3066796"/>
            <a:ext cx="7772400" cy="73096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641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13360"/>
            <a:ext cx="15773400" cy="22267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824120"/>
            <a:ext cx="7736681" cy="138405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4208178"/>
            <a:ext cx="7736681" cy="61895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824120"/>
            <a:ext cx="7774782" cy="138405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4208178"/>
            <a:ext cx="7774782" cy="61895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977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224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1470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768032"/>
            <a:ext cx="5898356" cy="2688114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658738"/>
            <a:ext cx="9258300" cy="818701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456146"/>
            <a:ext cx="5898356" cy="6402939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527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768032"/>
            <a:ext cx="5898356" cy="2688114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658738"/>
            <a:ext cx="9258300" cy="8187013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456146"/>
            <a:ext cx="5898356" cy="6402939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079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613360"/>
            <a:ext cx="15773400" cy="222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3066796"/>
            <a:ext cx="15773400" cy="7309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10677787"/>
            <a:ext cx="4114800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C3B5EF-BA23-3E45-926E-D5C817B0551A}" type="datetimeFigureOut">
              <a:rPr lang="es-ES_tradnl" smtClean="0"/>
              <a:t>09/07/2026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10677787"/>
            <a:ext cx="6172200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10677787"/>
            <a:ext cx="4114800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3BF8C-475A-D64F-8BDF-88D1A8C3386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4707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24A7-3AB7-7B99-A28E-B1664D656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8F587503-B6C9-4BEA-8F8F-C9F1278F58C0}"/>
              </a:ext>
            </a:extLst>
          </p:cNvPr>
          <p:cNvSpPr/>
          <p:nvPr/>
        </p:nvSpPr>
        <p:spPr>
          <a:xfrm>
            <a:off x="6837013" y="4202267"/>
            <a:ext cx="4680932" cy="2453294"/>
          </a:xfrm>
          <a:prstGeom prst="roundRect">
            <a:avLst>
              <a:gd name="adj" fmla="val 3621"/>
            </a:avLst>
          </a:prstGeom>
          <a:solidFill>
            <a:srgbClr val="00B28C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FB1986AC-ADAD-1ED3-9603-90AE8A5B75D6}"/>
              </a:ext>
            </a:extLst>
          </p:cNvPr>
          <p:cNvSpPr/>
          <p:nvPr/>
        </p:nvSpPr>
        <p:spPr>
          <a:xfrm>
            <a:off x="4508706" y="4225158"/>
            <a:ext cx="2262562" cy="2037590"/>
          </a:xfrm>
          <a:prstGeom prst="roundRect">
            <a:avLst>
              <a:gd name="adj" fmla="val 6541"/>
            </a:avLst>
          </a:prstGeom>
          <a:solidFill>
            <a:schemeClr val="accent5">
              <a:lumMod val="40000"/>
              <a:lumOff val="60000"/>
              <a:alpha val="143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54" name="Rectángulo redondeado 1353">
            <a:extLst>
              <a:ext uri="{FF2B5EF4-FFF2-40B4-BE49-F238E27FC236}">
                <a16:creationId xmlns:a16="http://schemas.microsoft.com/office/drawing/2014/main" id="{363EDBB8-C1EC-3F7B-F86D-5DDCA1F21B07}"/>
              </a:ext>
            </a:extLst>
          </p:cNvPr>
          <p:cNvSpPr/>
          <p:nvPr/>
        </p:nvSpPr>
        <p:spPr>
          <a:xfrm>
            <a:off x="11825847" y="7267904"/>
            <a:ext cx="4149180" cy="2278021"/>
          </a:xfrm>
          <a:prstGeom prst="roundRect">
            <a:avLst>
              <a:gd name="adj" fmla="val 7119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113" name="CuadroTexto 1112">
            <a:extLst>
              <a:ext uri="{FF2B5EF4-FFF2-40B4-BE49-F238E27FC236}">
                <a16:creationId xmlns:a16="http://schemas.microsoft.com/office/drawing/2014/main" id="{BDC98F0D-A613-A568-85EA-51C6C0CE616B}"/>
              </a:ext>
            </a:extLst>
          </p:cNvPr>
          <p:cNvSpPr txBox="1"/>
          <p:nvPr/>
        </p:nvSpPr>
        <p:spPr>
          <a:xfrm>
            <a:off x="1366726" y="600986"/>
            <a:ext cx="15149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dirty="0">
                <a:latin typeface="Candara" panose="020E0502030303020204" pitchFamily="34" charset="0"/>
              </a:rPr>
              <a:t>MAPA DE PROCESOS DE LA UNIVERSIDAD DE EXTREMADURA </a:t>
            </a:r>
          </a:p>
        </p:txBody>
      </p:sp>
      <p:sp>
        <p:nvSpPr>
          <p:cNvPr id="1288" name="Rectángulo redondeado 1287">
            <a:extLst>
              <a:ext uri="{FF2B5EF4-FFF2-40B4-BE49-F238E27FC236}">
                <a16:creationId xmlns:a16="http://schemas.microsoft.com/office/drawing/2014/main" id="{ABE6B323-A209-62EE-1F26-FDA2E27C0B28}"/>
              </a:ext>
            </a:extLst>
          </p:cNvPr>
          <p:cNvSpPr/>
          <p:nvPr/>
        </p:nvSpPr>
        <p:spPr>
          <a:xfrm>
            <a:off x="2014706" y="4234218"/>
            <a:ext cx="2414471" cy="2028530"/>
          </a:xfrm>
          <a:prstGeom prst="roundRect">
            <a:avLst>
              <a:gd name="adj" fmla="val 6541"/>
            </a:avLst>
          </a:prstGeom>
          <a:solidFill>
            <a:srgbClr val="C00000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89" name="Rectángulo redondeado 1288">
            <a:extLst>
              <a:ext uri="{FF2B5EF4-FFF2-40B4-BE49-F238E27FC236}">
                <a16:creationId xmlns:a16="http://schemas.microsoft.com/office/drawing/2014/main" id="{374B5E9D-46CF-3354-53DB-74830EDABAAC}"/>
              </a:ext>
            </a:extLst>
          </p:cNvPr>
          <p:cNvSpPr/>
          <p:nvPr/>
        </p:nvSpPr>
        <p:spPr>
          <a:xfrm>
            <a:off x="2033069" y="2732815"/>
            <a:ext cx="9319652" cy="117415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cxnSp>
        <p:nvCxnSpPr>
          <p:cNvPr id="1290" name="Conector recto 1289">
            <a:extLst>
              <a:ext uri="{FF2B5EF4-FFF2-40B4-BE49-F238E27FC236}">
                <a16:creationId xmlns:a16="http://schemas.microsoft.com/office/drawing/2014/main" id="{CC3684F3-6E69-182B-41CD-2522D0F767B9}"/>
              </a:ext>
            </a:extLst>
          </p:cNvPr>
          <p:cNvCxnSpPr>
            <a:cxnSpLocks/>
          </p:cNvCxnSpPr>
          <p:nvPr/>
        </p:nvCxnSpPr>
        <p:spPr>
          <a:xfrm>
            <a:off x="11536221" y="2702642"/>
            <a:ext cx="163807" cy="692275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1" name="CuadroTexto 1290">
            <a:extLst>
              <a:ext uri="{FF2B5EF4-FFF2-40B4-BE49-F238E27FC236}">
                <a16:creationId xmlns:a16="http://schemas.microsoft.com/office/drawing/2014/main" id="{EFD88C8A-40D0-6CBE-6368-E9E9000434F6}"/>
              </a:ext>
            </a:extLst>
          </p:cNvPr>
          <p:cNvSpPr txBox="1"/>
          <p:nvPr/>
        </p:nvSpPr>
        <p:spPr>
          <a:xfrm rot="16200000">
            <a:off x="936765" y="3083980"/>
            <a:ext cx="1796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ESTRATÉGICOS</a:t>
            </a:r>
          </a:p>
        </p:txBody>
      </p:sp>
      <p:sp>
        <p:nvSpPr>
          <p:cNvPr id="1293" name="CuadroTexto 1292">
            <a:extLst>
              <a:ext uri="{FF2B5EF4-FFF2-40B4-BE49-F238E27FC236}">
                <a16:creationId xmlns:a16="http://schemas.microsoft.com/office/drawing/2014/main" id="{2E8FF550-5EF3-0505-1026-7B4B30BAC4C9}"/>
              </a:ext>
            </a:extLst>
          </p:cNvPr>
          <p:cNvSpPr txBox="1"/>
          <p:nvPr/>
        </p:nvSpPr>
        <p:spPr>
          <a:xfrm>
            <a:off x="13546144" y="2317523"/>
            <a:ext cx="986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b="1" dirty="0"/>
              <a:t>CENTROS</a:t>
            </a:r>
          </a:p>
        </p:txBody>
      </p:sp>
      <p:sp>
        <p:nvSpPr>
          <p:cNvPr id="1294" name="CuadroTexto 1293">
            <a:extLst>
              <a:ext uri="{FF2B5EF4-FFF2-40B4-BE49-F238E27FC236}">
                <a16:creationId xmlns:a16="http://schemas.microsoft.com/office/drawing/2014/main" id="{A3A76A5F-875D-95FD-CD9B-E69D4B20C7F4}"/>
              </a:ext>
            </a:extLst>
          </p:cNvPr>
          <p:cNvSpPr txBox="1"/>
          <p:nvPr/>
        </p:nvSpPr>
        <p:spPr>
          <a:xfrm rot="16200000">
            <a:off x="1408667" y="4789849"/>
            <a:ext cx="87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CLAVE</a:t>
            </a:r>
          </a:p>
        </p:txBody>
      </p:sp>
      <p:sp>
        <p:nvSpPr>
          <p:cNvPr id="1295" name="CuadroTexto 1294">
            <a:extLst>
              <a:ext uri="{FF2B5EF4-FFF2-40B4-BE49-F238E27FC236}">
                <a16:creationId xmlns:a16="http://schemas.microsoft.com/office/drawing/2014/main" id="{17BAD399-B5AF-A50A-B2A7-BFAC9F3D62ED}"/>
              </a:ext>
            </a:extLst>
          </p:cNvPr>
          <p:cNvSpPr txBox="1"/>
          <p:nvPr/>
        </p:nvSpPr>
        <p:spPr>
          <a:xfrm rot="16200000">
            <a:off x="1233081" y="8004970"/>
            <a:ext cx="1193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SOPORTE</a:t>
            </a:r>
          </a:p>
        </p:txBody>
      </p:sp>
      <p:sp>
        <p:nvSpPr>
          <p:cNvPr id="1297" name="Rectángulo redondeado 1296">
            <a:extLst>
              <a:ext uri="{FF2B5EF4-FFF2-40B4-BE49-F238E27FC236}">
                <a16:creationId xmlns:a16="http://schemas.microsoft.com/office/drawing/2014/main" id="{B8020149-97A5-A956-911F-4AB211BDF79B}"/>
              </a:ext>
            </a:extLst>
          </p:cNvPr>
          <p:cNvSpPr/>
          <p:nvPr/>
        </p:nvSpPr>
        <p:spPr>
          <a:xfrm>
            <a:off x="2022478" y="7267904"/>
            <a:ext cx="9570166" cy="2299292"/>
          </a:xfrm>
          <a:prstGeom prst="roundRect">
            <a:avLst>
              <a:gd name="adj" fmla="val 4548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15" name="Rectángulo redondeado 1314">
            <a:extLst>
              <a:ext uri="{FF2B5EF4-FFF2-40B4-BE49-F238E27FC236}">
                <a16:creationId xmlns:a16="http://schemas.microsoft.com/office/drawing/2014/main" id="{A58AC52B-549C-5510-31DC-C363887B81F2}"/>
              </a:ext>
            </a:extLst>
          </p:cNvPr>
          <p:cNvSpPr/>
          <p:nvPr/>
        </p:nvSpPr>
        <p:spPr>
          <a:xfrm rot="10800000">
            <a:off x="2014706" y="7267904"/>
            <a:ext cx="9577938" cy="1146752"/>
          </a:xfrm>
          <a:prstGeom prst="roundRect">
            <a:avLst>
              <a:gd name="adj" fmla="val 9181"/>
            </a:avLst>
          </a:prstGeom>
          <a:solidFill>
            <a:srgbClr val="69A1B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33" name="CuadroTexto 1332">
            <a:extLst>
              <a:ext uri="{FF2B5EF4-FFF2-40B4-BE49-F238E27FC236}">
                <a16:creationId xmlns:a16="http://schemas.microsoft.com/office/drawing/2014/main" id="{101E0DA0-F546-1822-5B00-2CCF1EB95517}"/>
              </a:ext>
            </a:extLst>
          </p:cNvPr>
          <p:cNvSpPr txBox="1"/>
          <p:nvPr/>
        </p:nvSpPr>
        <p:spPr>
          <a:xfrm>
            <a:off x="2205988" y="3942188"/>
            <a:ext cx="2077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C00000"/>
                </a:solidFill>
              </a:rPr>
              <a:t>ACCESO</a:t>
            </a:r>
          </a:p>
        </p:txBody>
      </p:sp>
      <p:sp>
        <p:nvSpPr>
          <p:cNvPr id="1346" name="Rectángulo redondeado 1345">
            <a:extLst>
              <a:ext uri="{FF2B5EF4-FFF2-40B4-BE49-F238E27FC236}">
                <a16:creationId xmlns:a16="http://schemas.microsoft.com/office/drawing/2014/main" id="{48F0FBC5-D721-B759-3340-8E24D9868BF9}"/>
              </a:ext>
            </a:extLst>
          </p:cNvPr>
          <p:cNvSpPr/>
          <p:nvPr/>
        </p:nvSpPr>
        <p:spPr>
          <a:xfrm>
            <a:off x="11825847" y="2760885"/>
            <a:ext cx="4184889" cy="117415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49" name="Rectángulo redondeado 1348">
            <a:extLst>
              <a:ext uri="{FF2B5EF4-FFF2-40B4-BE49-F238E27FC236}">
                <a16:creationId xmlns:a16="http://schemas.microsoft.com/office/drawing/2014/main" id="{7FF2D5C9-4848-AD64-7AFE-79681C00789A}"/>
              </a:ext>
            </a:extLst>
          </p:cNvPr>
          <p:cNvSpPr/>
          <p:nvPr/>
        </p:nvSpPr>
        <p:spPr>
          <a:xfrm rot="5400000">
            <a:off x="8893298" y="-4361633"/>
            <a:ext cx="408623" cy="12783160"/>
          </a:xfrm>
          <a:prstGeom prst="roundRect">
            <a:avLst/>
          </a:prstGeom>
          <a:solidFill>
            <a:srgbClr val="057F8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Ins="0" bIns="46800" rtlCol="0" anchor="ctr">
            <a:spAutoFit/>
          </a:bodyPr>
          <a:lstStyle/>
          <a:p>
            <a:pPr algn="ctr"/>
            <a:r>
              <a:rPr lang="es-ES_tradnl" b="1" dirty="0">
                <a:solidFill>
                  <a:srgbClr val="FFC000"/>
                </a:solidFill>
                <a:latin typeface="Mangal Pro" pitchFamily="2" charset="0"/>
                <a:cs typeface="Mangal Pro" pitchFamily="2" charset="0"/>
              </a:rPr>
              <a:t>VICERRECTORADO DE CALIDAD Y ESTRATEGIA</a:t>
            </a:r>
          </a:p>
        </p:txBody>
      </p:sp>
      <p:sp>
        <p:nvSpPr>
          <p:cNvPr id="1370" name="CuadroTexto 1369">
            <a:extLst>
              <a:ext uri="{FF2B5EF4-FFF2-40B4-BE49-F238E27FC236}">
                <a16:creationId xmlns:a16="http://schemas.microsoft.com/office/drawing/2014/main" id="{7EAADEC9-97DD-C93E-E769-4051F128AF93}"/>
              </a:ext>
            </a:extLst>
          </p:cNvPr>
          <p:cNvSpPr txBox="1"/>
          <p:nvPr/>
        </p:nvSpPr>
        <p:spPr>
          <a:xfrm>
            <a:off x="10012668" y="7003854"/>
            <a:ext cx="2894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0070C0"/>
                </a:solidFill>
              </a:rPr>
              <a:t>EVALUACIÓN DE LA CALIDAD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B9AE9C7-5680-D39C-01C5-EE07F123ED26}"/>
              </a:ext>
            </a:extLst>
          </p:cNvPr>
          <p:cNvSpPr txBox="1"/>
          <p:nvPr/>
        </p:nvSpPr>
        <p:spPr>
          <a:xfrm>
            <a:off x="9983598" y="3947482"/>
            <a:ext cx="28955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00BBBE"/>
                </a:solidFill>
              </a:rPr>
              <a:t>FORMACIÓN OFICIAL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8926358-1F19-A06D-A19D-75CBEDB02680}"/>
              </a:ext>
            </a:extLst>
          </p:cNvPr>
          <p:cNvSpPr txBox="1"/>
          <p:nvPr/>
        </p:nvSpPr>
        <p:spPr>
          <a:xfrm>
            <a:off x="2092923" y="5288478"/>
            <a:ext cx="1065322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Preinscripción para el acceso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a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 grado</a:t>
            </a:r>
            <a:endParaRPr lang="es-ES_tradnl" sz="9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240D25A-500B-C5B7-999C-CCE402A9FFF1}"/>
              </a:ext>
            </a:extLst>
          </p:cNvPr>
          <p:cNvSpPr txBox="1"/>
          <p:nvPr/>
        </p:nvSpPr>
        <p:spPr>
          <a:xfrm>
            <a:off x="3223780" y="4466586"/>
            <a:ext cx="1127844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Acceso para mayores de 25, 40 y 45 años</a:t>
            </a:r>
            <a:endParaRPr lang="es-ES_tradnl" sz="900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FC210B2-D034-2C04-AA88-52809CEFCF9F}"/>
              </a:ext>
            </a:extLst>
          </p:cNvPr>
          <p:cNvSpPr txBox="1"/>
          <p:nvPr/>
        </p:nvSpPr>
        <p:spPr>
          <a:xfrm>
            <a:off x="2120275" y="4466586"/>
            <a:ext cx="1037970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Pruebas de acceso a la UEx</a:t>
            </a:r>
            <a:endParaRPr lang="es-ES_tradnl" sz="900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8170CA-E655-FD9B-5FFC-F3382DF7BB5D}"/>
              </a:ext>
            </a:extLst>
          </p:cNvPr>
          <p:cNvSpPr txBox="1"/>
          <p:nvPr/>
        </p:nvSpPr>
        <p:spPr>
          <a:xfrm>
            <a:off x="4582477" y="4444440"/>
            <a:ext cx="985483" cy="5940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P/CL004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Formación del PDI</a:t>
            </a:r>
            <a:endParaRPr lang="es-ES_tradnl" sz="9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396CD51-5F69-E1F4-A3E4-3CA8FDB0CD82}"/>
              </a:ext>
            </a:extLst>
          </p:cNvPr>
          <p:cNvSpPr txBox="1"/>
          <p:nvPr/>
        </p:nvSpPr>
        <p:spPr>
          <a:xfrm>
            <a:off x="5690203" y="4455163"/>
            <a:ext cx="1020990" cy="5940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P/CL005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Formación del PTGAS</a:t>
            </a:r>
            <a:endParaRPr lang="es-ES_tradnl" sz="900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06FEF4-27D9-883E-5ECC-7F3FCFCA5322}"/>
              </a:ext>
            </a:extLst>
          </p:cNvPr>
          <p:cNvSpPr txBox="1">
            <a:spLocks/>
          </p:cNvSpPr>
          <p:nvPr/>
        </p:nvSpPr>
        <p:spPr>
          <a:xfrm>
            <a:off x="3224352" y="5291457"/>
            <a:ext cx="1127272" cy="756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Captación de estudiantes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484F148-B53E-8C32-7D0F-E1321072ECB4}"/>
              </a:ext>
            </a:extLst>
          </p:cNvPr>
          <p:cNvSpPr txBox="1"/>
          <p:nvPr/>
        </p:nvSpPr>
        <p:spPr>
          <a:xfrm>
            <a:off x="4608474" y="5158922"/>
            <a:ext cx="961923" cy="90237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P/CL008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Estudios propios de Formación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ermanente </a:t>
            </a:r>
            <a:endParaRPr lang="es-ES_tradnl" sz="9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CED1D1-CCB4-FB7D-1AF7-6E450C93B9F4}"/>
              </a:ext>
            </a:extLst>
          </p:cNvPr>
          <p:cNvSpPr txBox="1"/>
          <p:nvPr/>
        </p:nvSpPr>
        <p:spPr>
          <a:xfrm>
            <a:off x="4487086" y="3947482"/>
            <a:ext cx="22634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chemeClr val="accent5">
                    <a:lumMod val="75000"/>
                  </a:schemeClr>
                </a:solidFill>
              </a:rPr>
              <a:t>FORMACIÓN PERSONAL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1BAF8E4-D5D3-D064-EE83-69FE5FD4A1F8}"/>
              </a:ext>
            </a:extLst>
          </p:cNvPr>
          <p:cNvSpPr txBox="1"/>
          <p:nvPr/>
        </p:nvSpPr>
        <p:spPr>
          <a:xfrm>
            <a:off x="11880772" y="8558642"/>
            <a:ext cx="1175951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PR/SO005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Elaboración de la memoria de calidad</a:t>
            </a:r>
            <a:endParaRPr lang="es-ES_tradnl" sz="9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D8E26E5-0EB3-BF47-185A-90061B91DCDC}"/>
              </a:ext>
            </a:extLst>
          </p:cNvPr>
          <p:cNvSpPr txBox="1"/>
          <p:nvPr/>
        </p:nvSpPr>
        <p:spPr>
          <a:xfrm>
            <a:off x="14333767" y="8558642"/>
            <a:ext cx="1559784" cy="749141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P/SO005 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los recursos materiales y servicios propios del Centro</a:t>
            </a:r>
            <a:endParaRPr lang="es-ES_tradnl" sz="9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912B742-407D-44BC-2590-EE8A4CE42A27}"/>
              </a:ext>
            </a:extLst>
          </p:cNvPr>
          <p:cNvSpPr txBox="1"/>
          <p:nvPr/>
        </p:nvSpPr>
        <p:spPr>
          <a:xfrm>
            <a:off x="13141092" y="8558642"/>
            <a:ext cx="1108306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PR/SO008</a:t>
            </a:r>
            <a:endParaRPr lang="es-ES_tradnl" sz="1100" b="1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Control de docu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mentación y registro</a:t>
            </a:r>
            <a:endParaRPr lang="es-ES_tradnl" sz="900" dirty="0"/>
          </a:p>
        </p:txBody>
      </p:sp>
      <p:sp>
        <p:nvSpPr>
          <p:cNvPr id="39" name="Rectángulo redondeado 1315">
            <a:extLst>
              <a:ext uri="{FF2B5EF4-FFF2-40B4-BE49-F238E27FC236}">
                <a16:creationId xmlns:a16="http://schemas.microsoft.com/office/drawing/2014/main" id="{894FB874-FE34-81B2-CE45-D95B8D7FACF7}"/>
              </a:ext>
            </a:extLst>
          </p:cNvPr>
          <p:cNvSpPr/>
          <p:nvPr/>
        </p:nvSpPr>
        <p:spPr>
          <a:xfrm>
            <a:off x="341054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PR/SO002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Encuestas de satisfacción docente de los estudiantes</a:t>
            </a:r>
          </a:p>
        </p:txBody>
      </p:sp>
      <p:sp>
        <p:nvSpPr>
          <p:cNvPr id="40" name="Rectángulo redondeado 1315">
            <a:extLst>
              <a:ext uri="{FF2B5EF4-FFF2-40B4-BE49-F238E27FC236}">
                <a16:creationId xmlns:a16="http://schemas.microsoft.com/office/drawing/2014/main" id="{4DED8553-3C47-2C25-2D63-3FB16403EE39}"/>
              </a:ext>
            </a:extLst>
          </p:cNvPr>
          <p:cNvSpPr/>
          <p:nvPr/>
        </p:nvSpPr>
        <p:spPr>
          <a:xfrm>
            <a:off x="455008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PR/SO003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del Observatorio de indicadores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1" name="Rectángulo redondeado 1315">
            <a:extLst>
              <a:ext uri="{FF2B5EF4-FFF2-40B4-BE49-F238E27FC236}">
                <a16:creationId xmlns:a16="http://schemas.microsoft.com/office/drawing/2014/main" id="{29103F51-AB6F-D9B0-9D9D-284F628B5D18}"/>
              </a:ext>
            </a:extLst>
          </p:cNvPr>
          <p:cNvSpPr/>
          <p:nvPr/>
        </p:nvSpPr>
        <p:spPr>
          <a:xfrm>
            <a:off x="568962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PR/SO004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 de satisfacción con los títulos oficiales</a:t>
            </a:r>
          </a:p>
        </p:txBody>
      </p:sp>
      <p:sp>
        <p:nvSpPr>
          <p:cNvPr id="42" name="Rectángulo redondeado 1315">
            <a:extLst>
              <a:ext uri="{FF2B5EF4-FFF2-40B4-BE49-F238E27FC236}">
                <a16:creationId xmlns:a16="http://schemas.microsoft.com/office/drawing/2014/main" id="{340F9EED-AF9E-168B-0009-AFE3BB6F459B}"/>
              </a:ext>
            </a:extLst>
          </p:cNvPr>
          <p:cNvSpPr/>
          <p:nvPr/>
        </p:nvSpPr>
        <p:spPr>
          <a:xfrm>
            <a:off x="682916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PR/SO101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de la satisfacción de los usuarios y servicios</a:t>
            </a:r>
          </a:p>
        </p:txBody>
      </p:sp>
      <p:sp>
        <p:nvSpPr>
          <p:cNvPr id="43" name="Rectángulo redondeado 1315">
            <a:extLst>
              <a:ext uri="{FF2B5EF4-FFF2-40B4-BE49-F238E27FC236}">
                <a16:creationId xmlns:a16="http://schemas.microsoft.com/office/drawing/2014/main" id="{F2F6BE45-FB07-CE34-AFD1-97E8231603EC}"/>
              </a:ext>
            </a:extLst>
          </p:cNvPr>
          <p:cNvSpPr/>
          <p:nvPr/>
        </p:nvSpPr>
        <p:spPr>
          <a:xfrm>
            <a:off x="796870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PR/SO102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Petición de datos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4" name="Rectángulo redondeado 1315">
            <a:extLst>
              <a:ext uri="{FF2B5EF4-FFF2-40B4-BE49-F238E27FC236}">
                <a16:creationId xmlns:a16="http://schemas.microsoft.com/office/drawing/2014/main" id="{1D15D536-30AB-67F6-19C2-7A3BA249DE7C}"/>
              </a:ext>
            </a:extLst>
          </p:cNvPr>
          <p:cNvSpPr/>
          <p:nvPr/>
        </p:nvSpPr>
        <p:spPr>
          <a:xfrm>
            <a:off x="910824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PR/SO103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Gestión, solicitud y pago de quinquenios docentes</a:t>
            </a:r>
          </a:p>
        </p:txBody>
      </p:sp>
      <p:sp>
        <p:nvSpPr>
          <p:cNvPr id="45" name="Rectángulo redondeado 1315">
            <a:extLst>
              <a:ext uri="{FF2B5EF4-FFF2-40B4-BE49-F238E27FC236}">
                <a16:creationId xmlns:a16="http://schemas.microsoft.com/office/drawing/2014/main" id="{F975E43F-A397-A5B2-547D-52E1C1D3668E}"/>
              </a:ext>
            </a:extLst>
          </p:cNvPr>
          <p:cNvSpPr/>
          <p:nvPr/>
        </p:nvSpPr>
        <p:spPr>
          <a:xfrm>
            <a:off x="1024778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>
                <a:solidFill>
                  <a:schemeClr val="tx1"/>
                </a:solidFill>
                <a:latin typeface="Mangal Pro"/>
                <a:ea typeface="Palatino" pitchFamily="2" charset="77"/>
                <a:cs typeface="Mangal Pro"/>
              </a:rPr>
              <a:t>P/SO004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quejas, sugerencias y felicitaciones</a:t>
            </a:r>
          </a:p>
        </p:txBody>
      </p:sp>
      <p:sp>
        <p:nvSpPr>
          <p:cNvPr id="46" name="Rectángulo redondeado 1315">
            <a:extLst>
              <a:ext uri="{FF2B5EF4-FFF2-40B4-BE49-F238E27FC236}">
                <a16:creationId xmlns:a16="http://schemas.microsoft.com/office/drawing/2014/main" id="{47A7B001-F1DE-4839-3524-439F6FA4771E}"/>
              </a:ext>
            </a:extLst>
          </p:cNvPr>
          <p:cNvSpPr/>
          <p:nvPr/>
        </p:nvSpPr>
        <p:spPr>
          <a:xfrm>
            <a:off x="2120275" y="7427410"/>
            <a:ext cx="1243707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PR/SO001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Inserción laboral y satisfacción de personas empleadoras</a:t>
            </a:r>
          </a:p>
          <a:p>
            <a:pPr algn="ctr"/>
            <a:endParaRPr lang="es-ES_tradnl" sz="95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7" name="Rectángulo redondeado 1315">
            <a:extLst>
              <a:ext uri="{FF2B5EF4-FFF2-40B4-BE49-F238E27FC236}">
                <a16:creationId xmlns:a16="http://schemas.microsoft.com/office/drawing/2014/main" id="{D6DF2530-42F3-6CCB-DD6F-F381532E279E}"/>
              </a:ext>
            </a:extLst>
          </p:cNvPr>
          <p:cNvSpPr/>
          <p:nvPr/>
        </p:nvSpPr>
        <p:spPr>
          <a:xfrm>
            <a:off x="2477976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P/SO001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del Servicio de Prevención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8" name="Rectángulo redondeado 1315">
            <a:extLst>
              <a:ext uri="{FF2B5EF4-FFF2-40B4-BE49-F238E27FC236}">
                <a16:creationId xmlns:a16="http://schemas.microsoft.com/office/drawing/2014/main" id="{8ECF6223-458A-07DA-8D3A-FA6175871AF8}"/>
              </a:ext>
            </a:extLst>
          </p:cNvPr>
          <p:cNvSpPr/>
          <p:nvPr/>
        </p:nvSpPr>
        <p:spPr>
          <a:xfrm>
            <a:off x="3967025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P/SO002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información y atención administrativa</a:t>
            </a:r>
          </a:p>
        </p:txBody>
      </p:sp>
      <p:sp>
        <p:nvSpPr>
          <p:cNvPr id="49" name="Rectángulo redondeado 1315">
            <a:extLst>
              <a:ext uri="{FF2B5EF4-FFF2-40B4-BE49-F238E27FC236}">
                <a16:creationId xmlns:a16="http://schemas.microsoft.com/office/drawing/2014/main" id="{9214169C-6889-7BF8-F2B5-AE50561F0D96}"/>
              </a:ext>
            </a:extLst>
          </p:cNvPr>
          <p:cNvSpPr/>
          <p:nvPr/>
        </p:nvSpPr>
        <p:spPr>
          <a:xfrm>
            <a:off x="5456074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MAPA </a:t>
            </a:r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procesos del Servicio de Bibliotecas</a:t>
            </a:r>
          </a:p>
        </p:txBody>
      </p:sp>
      <p:sp>
        <p:nvSpPr>
          <p:cNvPr id="50" name="Rectángulo redondeado 1315">
            <a:extLst>
              <a:ext uri="{FF2B5EF4-FFF2-40B4-BE49-F238E27FC236}">
                <a16:creationId xmlns:a16="http://schemas.microsoft.com/office/drawing/2014/main" id="{EF145744-B753-9B8E-E500-F75A24624B39}"/>
              </a:ext>
            </a:extLst>
          </p:cNvPr>
          <p:cNvSpPr/>
          <p:nvPr/>
        </p:nvSpPr>
        <p:spPr>
          <a:xfrm>
            <a:off x="6945123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MAPA </a:t>
            </a:r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procesos del SAFYDE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51" name="Rectángulo redondeado 1315">
            <a:extLst>
              <a:ext uri="{FF2B5EF4-FFF2-40B4-BE49-F238E27FC236}">
                <a16:creationId xmlns:a16="http://schemas.microsoft.com/office/drawing/2014/main" id="{8854D8AA-F29F-703B-AD0A-DD313F56E148}"/>
              </a:ext>
            </a:extLst>
          </p:cNvPr>
          <p:cNvSpPr/>
          <p:nvPr/>
        </p:nvSpPr>
        <p:spPr>
          <a:xfrm>
            <a:off x="8434173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P/SO100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Auditorías Internas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52" name="Rectángulo redondeado 51">
            <a:extLst>
              <a:ext uri="{FF2B5EF4-FFF2-40B4-BE49-F238E27FC236}">
                <a16:creationId xmlns:a16="http://schemas.microsoft.com/office/drawing/2014/main" id="{589A5C32-9097-0719-FA2A-D6FBC29CF020}"/>
              </a:ext>
            </a:extLst>
          </p:cNvPr>
          <p:cNvSpPr/>
          <p:nvPr/>
        </p:nvSpPr>
        <p:spPr>
          <a:xfrm>
            <a:off x="11825846" y="4234309"/>
            <a:ext cx="4184890" cy="1740727"/>
          </a:xfrm>
          <a:prstGeom prst="roundRect">
            <a:avLst>
              <a:gd name="adj" fmla="val 4453"/>
            </a:avLst>
          </a:prstGeom>
          <a:solidFill>
            <a:srgbClr val="00B28C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0AB5596-1348-CAB2-2D51-F0B6B926CA22}"/>
              </a:ext>
            </a:extLst>
          </p:cNvPr>
          <p:cNvSpPr txBox="1"/>
          <p:nvPr/>
        </p:nvSpPr>
        <p:spPr>
          <a:xfrm>
            <a:off x="8460020" y="4445326"/>
            <a:ext cx="936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PR/CL001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Extinción de enseñanzas</a:t>
            </a:r>
            <a:endParaRPr lang="es-ES_tradnl" sz="9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DF55B2CB-8A9B-A91D-4B5B-6DEFFCA51732}"/>
              </a:ext>
            </a:extLst>
          </p:cNvPr>
          <p:cNvSpPr txBox="1"/>
          <p:nvPr/>
        </p:nvSpPr>
        <p:spPr>
          <a:xfrm>
            <a:off x="6909468" y="4445326"/>
            <a:ext cx="1470580" cy="594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Diseño y aprobación programas formativos</a:t>
            </a:r>
            <a:endParaRPr lang="es-ES_tradnl" sz="900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706CF3E-6549-2EA4-4E5C-F241A96FF4B4}"/>
              </a:ext>
            </a:extLst>
          </p:cNvPr>
          <p:cNvSpPr txBox="1"/>
          <p:nvPr/>
        </p:nvSpPr>
        <p:spPr>
          <a:xfrm>
            <a:off x="8493753" y="5166244"/>
            <a:ext cx="1447698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PR/CL_RC_102</a:t>
            </a:r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Reconocimiento de Créditos</a:t>
            </a:r>
            <a:endParaRPr lang="es-ES_tradnl" sz="900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DEDC9827-4AAB-FDBC-5470-035F600D76ED}"/>
              </a:ext>
            </a:extLst>
          </p:cNvPr>
          <p:cNvSpPr txBox="1"/>
          <p:nvPr/>
        </p:nvSpPr>
        <p:spPr>
          <a:xfrm>
            <a:off x="10085209" y="5166244"/>
            <a:ext cx="136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PR/CL_ARC_103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Recursos de Alzada Rec. de Créditos</a:t>
            </a:r>
            <a:endParaRPr lang="es-ES_tradnl" sz="90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6CA8CC29-7299-C11D-2850-7FCDE3161000}"/>
              </a:ext>
            </a:extLst>
          </p:cNvPr>
          <p:cNvSpPr txBox="1"/>
          <p:nvPr/>
        </p:nvSpPr>
        <p:spPr>
          <a:xfrm>
            <a:off x="6902296" y="5166244"/>
            <a:ext cx="136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PR/CL_PD_101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planes docentes</a:t>
            </a:r>
            <a:endParaRPr lang="es-ES_tradnl" sz="900" dirty="0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CCAA8BD0-28C2-7206-3444-0F9D67E9D535}"/>
              </a:ext>
            </a:extLst>
          </p:cNvPr>
          <p:cNvSpPr txBox="1"/>
          <p:nvPr/>
        </p:nvSpPr>
        <p:spPr>
          <a:xfrm>
            <a:off x="9475992" y="4445326"/>
            <a:ext cx="972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Movilidad de estudiantes</a:t>
            </a:r>
            <a:endParaRPr lang="es-ES_tradnl" sz="90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1C82381-7A3C-1974-524C-ECF12FB63D82}"/>
              </a:ext>
            </a:extLst>
          </p:cNvPr>
          <p:cNvSpPr txBox="1"/>
          <p:nvPr/>
        </p:nvSpPr>
        <p:spPr>
          <a:xfrm>
            <a:off x="13974445" y="4444440"/>
            <a:ext cx="1548000" cy="576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P/CL0010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Orientación al estudiante</a:t>
            </a:r>
            <a:endParaRPr lang="es-ES_tradnl" sz="900" dirty="0"/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397E6B0D-4B9F-F861-52B3-3385C438301A}"/>
              </a:ext>
            </a:extLst>
          </p:cNvPr>
          <p:cNvSpPr txBox="1"/>
          <p:nvPr/>
        </p:nvSpPr>
        <p:spPr>
          <a:xfrm>
            <a:off x="12195592" y="4444440"/>
            <a:ext cx="1548000" cy="576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P/CL009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Desarrollo de las enseñanzas</a:t>
            </a:r>
            <a:endParaRPr lang="es-ES_tradnl" sz="900" dirty="0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5117BE1F-86AE-C93B-2986-F47F9A72CCF6}"/>
              </a:ext>
            </a:extLst>
          </p:cNvPr>
          <p:cNvSpPr txBox="1"/>
          <p:nvPr/>
        </p:nvSpPr>
        <p:spPr>
          <a:xfrm>
            <a:off x="12193553" y="5230873"/>
            <a:ext cx="154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las prácticas externas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71532EF2-DEEF-25B8-C554-7FCA73814259}"/>
              </a:ext>
            </a:extLst>
          </p:cNvPr>
          <p:cNvSpPr txBox="1"/>
          <p:nvPr/>
        </p:nvSpPr>
        <p:spPr>
          <a:xfrm>
            <a:off x="13997392" y="5230873"/>
            <a:ext cx="1548000" cy="59590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Proceso de Reclamaciones</a:t>
            </a:r>
            <a:endParaRPr lang="es-ES_tradnl" sz="900" dirty="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1D03988A-3FCA-04E2-9B0A-C35E768DDE49}"/>
              </a:ext>
            </a:extLst>
          </p:cNvPr>
          <p:cNvSpPr txBox="1"/>
          <p:nvPr/>
        </p:nvSpPr>
        <p:spPr>
          <a:xfrm>
            <a:off x="10527964" y="4445326"/>
            <a:ext cx="936000" cy="594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P/CL006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Orientación profesional </a:t>
            </a:r>
            <a:endParaRPr lang="es-ES_tradnl" sz="900" dirty="0"/>
          </a:p>
        </p:txBody>
      </p:sp>
      <p:sp>
        <p:nvSpPr>
          <p:cNvPr id="1355" name="Rectángulo redondeado 1">
            <a:extLst>
              <a:ext uri="{FF2B5EF4-FFF2-40B4-BE49-F238E27FC236}">
                <a16:creationId xmlns:a16="http://schemas.microsoft.com/office/drawing/2014/main" id="{4DA64D65-5BB0-1FFA-6FF3-3EC6B7DAF960}"/>
              </a:ext>
            </a:extLst>
          </p:cNvPr>
          <p:cNvSpPr/>
          <p:nvPr/>
        </p:nvSpPr>
        <p:spPr>
          <a:xfrm>
            <a:off x="12036864" y="2946743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P/ES004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Definir política y objetivos de calidad</a:t>
            </a:r>
          </a:p>
        </p:txBody>
      </p:sp>
      <p:sp>
        <p:nvSpPr>
          <p:cNvPr id="1357" name="Rectángulo redondeado 1">
            <a:extLst>
              <a:ext uri="{FF2B5EF4-FFF2-40B4-BE49-F238E27FC236}">
                <a16:creationId xmlns:a16="http://schemas.microsoft.com/office/drawing/2014/main" id="{4768B150-8E70-676B-E6BD-37C2F1080500}"/>
              </a:ext>
            </a:extLst>
          </p:cNvPr>
          <p:cNvSpPr/>
          <p:nvPr/>
        </p:nvSpPr>
        <p:spPr>
          <a:xfrm>
            <a:off x="13338614" y="2957902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t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P/ES005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Análisis de resultados</a:t>
            </a:r>
          </a:p>
        </p:txBody>
      </p:sp>
      <p:sp>
        <p:nvSpPr>
          <p:cNvPr id="1358" name="Rectángulo redondeado 1">
            <a:extLst>
              <a:ext uri="{FF2B5EF4-FFF2-40B4-BE49-F238E27FC236}">
                <a16:creationId xmlns:a16="http://schemas.microsoft.com/office/drawing/2014/main" id="{7A427E51-3B4D-64F1-B240-6BA0C06B9037}"/>
              </a:ext>
            </a:extLst>
          </p:cNvPr>
          <p:cNvSpPr/>
          <p:nvPr/>
        </p:nvSpPr>
        <p:spPr>
          <a:xfrm>
            <a:off x="14650997" y="2957902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P/ES006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Publicación de información titulaciones</a:t>
            </a:r>
          </a:p>
        </p:txBody>
      </p:sp>
      <p:sp>
        <p:nvSpPr>
          <p:cNvPr id="1359" name="Rectángulo redondeado 1358">
            <a:extLst>
              <a:ext uri="{FF2B5EF4-FFF2-40B4-BE49-F238E27FC236}">
                <a16:creationId xmlns:a16="http://schemas.microsoft.com/office/drawing/2014/main" id="{1118436D-4D24-E04E-E39F-462A2A1ACD8E}"/>
              </a:ext>
            </a:extLst>
          </p:cNvPr>
          <p:cNvSpPr/>
          <p:nvPr/>
        </p:nvSpPr>
        <p:spPr>
          <a:xfrm>
            <a:off x="11818044" y="6092281"/>
            <a:ext cx="4184890" cy="819512"/>
          </a:xfrm>
          <a:prstGeom prst="roundRect">
            <a:avLst>
              <a:gd name="adj" fmla="val 5559"/>
            </a:avLst>
          </a:prstGeom>
          <a:solidFill>
            <a:schemeClr val="accent5">
              <a:lumMod val="75000"/>
              <a:alpha val="143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60" name="CuadroTexto 1359">
            <a:extLst>
              <a:ext uri="{FF2B5EF4-FFF2-40B4-BE49-F238E27FC236}">
                <a16:creationId xmlns:a16="http://schemas.microsoft.com/office/drawing/2014/main" id="{0BF856BA-2FDF-8869-016D-A875C6BA179F}"/>
              </a:ext>
            </a:extLst>
          </p:cNvPr>
          <p:cNvSpPr txBox="1"/>
          <p:nvPr/>
        </p:nvSpPr>
        <p:spPr>
          <a:xfrm>
            <a:off x="12260769" y="6262748"/>
            <a:ext cx="3253874" cy="476726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Procesos específicos </a:t>
            </a:r>
          </a:p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cada Centro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grpSp>
        <p:nvGrpSpPr>
          <p:cNvPr id="1361" name="Grupo 1360">
            <a:extLst>
              <a:ext uri="{FF2B5EF4-FFF2-40B4-BE49-F238E27FC236}">
                <a16:creationId xmlns:a16="http://schemas.microsoft.com/office/drawing/2014/main" id="{C0EA5ED0-1585-A6C5-92C8-20EBA5675325}"/>
              </a:ext>
            </a:extLst>
          </p:cNvPr>
          <p:cNvGrpSpPr/>
          <p:nvPr/>
        </p:nvGrpSpPr>
        <p:grpSpPr>
          <a:xfrm>
            <a:off x="764304" y="4342531"/>
            <a:ext cx="857260" cy="2230206"/>
            <a:chOff x="2593224" y="1896782"/>
            <a:chExt cx="857260" cy="2230206"/>
          </a:xfrm>
        </p:grpSpPr>
        <p:sp>
          <p:nvSpPr>
            <p:cNvPr id="1367" name="Rectángulo redondeado 1366">
              <a:extLst>
                <a:ext uri="{FF2B5EF4-FFF2-40B4-BE49-F238E27FC236}">
                  <a16:creationId xmlns:a16="http://schemas.microsoft.com/office/drawing/2014/main" id="{15F17656-970B-CCCE-16DF-F599374EE120}"/>
                </a:ext>
              </a:extLst>
            </p:cNvPr>
            <p:cNvSpPr/>
            <p:nvPr/>
          </p:nvSpPr>
          <p:spPr>
            <a:xfrm>
              <a:off x="2593224" y="1896782"/>
              <a:ext cx="340519" cy="22302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GRUPOS DE INTERÉS</a:t>
              </a:r>
            </a:p>
          </p:txBody>
        </p:sp>
        <p:sp>
          <p:nvSpPr>
            <p:cNvPr id="1368" name="Flecha derecha 1367">
              <a:extLst>
                <a:ext uri="{FF2B5EF4-FFF2-40B4-BE49-F238E27FC236}">
                  <a16:creationId xmlns:a16="http://schemas.microsoft.com/office/drawing/2014/main" id="{6E478E9E-B179-3710-6939-B829DE3B7912}"/>
                </a:ext>
              </a:extLst>
            </p:cNvPr>
            <p:cNvSpPr/>
            <p:nvPr/>
          </p:nvSpPr>
          <p:spPr>
            <a:xfrm>
              <a:off x="3000177" y="2994711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369" name="Grupo 1368">
            <a:extLst>
              <a:ext uri="{FF2B5EF4-FFF2-40B4-BE49-F238E27FC236}">
                <a16:creationId xmlns:a16="http://schemas.microsoft.com/office/drawing/2014/main" id="{A2152076-05E1-0DAC-9D98-863EE00FE580}"/>
              </a:ext>
            </a:extLst>
          </p:cNvPr>
          <p:cNvGrpSpPr/>
          <p:nvPr/>
        </p:nvGrpSpPr>
        <p:grpSpPr>
          <a:xfrm>
            <a:off x="16139677" y="3063457"/>
            <a:ext cx="2071592" cy="5589919"/>
            <a:chOff x="9300158" y="610584"/>
            <a:chExt cx="2071592" cy="5589919"/>
          </a:xfrm>
        </p:grpSpPr>
        <p:sp>
          <p:nvSpPr>
            <p:cNvPr id="1372" name="Rectángulo redondeado 1371">
              <a:extLst>
                <a:ext uri="{FF2B5EF4-FFF2-40B4-BE49-F238E27FC236}">
                  <a16:creationId xmlns:a16="http://schemas.microsoft.com/office/drawing/2014/main" id="{1C57B89F-3B24-BCC4-1813-B82D25546DB4}"/>
                </a:ext>
              </a:extLst>
            </p:cNvPr>
            <p:cNvSpPr/>
            <p:nvPr/>
          </p:nvSpPr>
          <p:spPr>
            <a:xfrm>
              <a:off x="9933469" y="1871784"/>
              <a:ext cx="340519" cy="22302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GRUPOS DE INTERÉS</a:t>
              </a:r>
            </a:p>
          </p:txBody>
        </p:sp>
        <p:sp>
          <p:nvSpPr>
            <p:cNvPr id="1373" name="Flecha derecha 1372">
              <a:extLst>
                <a:ext uri="{FF2B5EF4-FFF2-40B4-BE49-F238E27FC236}">
                  <a16:creationId xmlns:a16="http://schemas.microsoft.com/office/drawing/2014/main" id="{C28A3C2A-49ED-9517-FF13-9DEC71827628}"/>
                </a:ext>
              </a:extLst>
            </p:cNvPr>
            <p:cNvSpPr/>
            <p:nvPr/>
          </p:nvSpPr>
          <p:spPr>
            <a:xfrm>
              <a:off x="9300158" y="3004762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74" name="Flecha derecha 1373">
              <a:extLst>
                <a:ext uri="{FF2B5EF4-FFF2-40B4-BE49-F238E27FC236}">
                  <a16:creationId xmlns:a16="http://schemas.microsoft.com/office/drawing/2014/main" id="{C71E4E95-32D8-C62A-A795-E3C98A1B9D20}"/>
                </a:ext>
              </a:extLst>
            </p:cNvPr>
            <p:cNvSpPr/>
            <p:nvPr/>
          </p:nvSpPr>
          <p:spPr>
            <a:xfrm>
              <a:off x="10444314" y="3004761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75" name="Rectángulo redondeado 1374">
              <a:extLst>
                <a:ext uri="{FF2B5EF4-FFF2-40B4-BE49-F238E27FC236}">
                  <a16:creationId xmlns:a16="http://schemas.microsoft.com/office/drawing/2014/main" id="{E0B946EB-D1A5-AABA-BA9A-B8EF0008E5C5}"/>
                </a:ext>
              </a:extLst>
            </p:cNvPr>
            <p:cNvSpPr/>
            <p:nvPr/>
          </p:nvSpPr>
          <p:spPr>
            <a:xfrm>
              <a:off x="11031231" y="610584"/>
              <a:ext cx="340519" cy="5589919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SATISFACCIÓN</a:t>
              </a:r>
            </a:p>
          </p:txBody>
        </p:sp>
      </p:grpSp>
      <p:sp>
        <p:nvSpPr>
          <p:cNvPr id="1376" name="Rectángulo redondeado 1375">
            <a:extLst>
              <a:ext uri="{FF2B5EF4-FFF2-40B4-BE49-F238E27FC236}">
                <a16:creationId xmlns:a16="http://schemas.microsoft.com/office/drawing/2014/main" id="{2B2AE519-C777-9127-E6E4-FA61F7A40307}"/>
              </a:ext>
            </a:extLst>
          </p:cNvPr>
          <p:cNvSpPr/>
          <p:nvPr/>
        </p:nvSpPr>
        <p:spPr>
          <a:xfrm>
            <a:off x="146549" y="1703280"/>
            <a:ext cx="340519" cy="79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Ins="0" bIns="46800" rtlCol="0" anchor="ctr">
            <a:spAutoFit/>
          </a:bodyPr>
          <a:lstStyle/>
          <a:p>
            <a:pPr algn="ctr"/>
            <a:r>
              <a:rPr lang="es-ES_tradnl" sz="1400" dirty="0">
                <a:solidFill>
                  <a:schemeClr val="tx1"/>
                </a:solidFill>
                <a:latin typeface="Mangal Pro" pitchFamily="2" charset="0"/>
                <a:cs typeface="Mangal Pro" pitchFamily="2" charset="0"/>
              </a:rPr>
              <a:t>POLÍTICAS Y OBJETIVOS DE CALIDAD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1CD9DEE-6155-0F89-7B27-67E500C1A532}"/>
              </a:ext>
            </a:extLst>
          </p:cNvPr>
          <p:cNvSpPr txBox="1"/>
          <p:nvPr/>
        </p:nvSpPr>
        <p:spPr>
          <a:xfrm>
            <a:off x="2033069" y="2339587"/>
            <a:ext cx="9245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RECTORADO</a:t>
            </a:r>
            <a:endParaRPr lang="es-ES_tradnl" sz="1400" b="1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1CE13444-78E1-DAC2-1C96-720997D650D1}"/>
              </a:ext>
            </a:extLst>
          </p:cNvPr>
          <p:cNvSpPr/>
          <p:nvPr/>
        </p:nvSpPr>
        <p:spPr>
          <a:xfrm rot="10800000">
            <a:off x="11836638" y="7279865"/>
            <a:ext cx="4151958" cy="1146752"/>
          </a:xfrm>
          <a:prstGeom prst="roundRect">
            <a:avLst>
              <a:gd name="adj" fmla="val 9181"/>
            </a:avLst>
          </a:prstGeom>
          <a:solidFill>
            <a:srgbClr val="69A1B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1F278A-0DBB-5298-B2AB-D90FBA4C72F1}"/>
              </a:ext>
            </a:extLst>
          </p:cNvPr>
          <p:cNvSpPr txBox="1"/>
          <p:nvPr/>
        </p:nvSpPr>
        <p:spPr>
          <a:xfrm>
            <a:off x="8499743" y="5909948"/>
            <a:ext cx="1355471" cy="595908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P/CL0014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Modificación de Títulos Oficiales</a:t>
            </a:r>
            <a:endParaRPr lang="es-ES_tradnl" sz="9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00E589-EF90-E133-38EC-AF7A666594B6}"/>
              </a:ext>
            </a:extLst>
          </p:cNvPr>
          <p:cNvSpPr txBox="1"/>
          <p:nvPr/>
        </p:nvSpPr>
        <p:spPr>
          <a:xfrm>
            <a:off x="12288399" y="7487570"/>
            <a:ext cx="1584000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PR/SO006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Encuestas de satisfacción docente de los estudiantes-Centro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A1B190-B6D5-185A-06DF-4F24E634339F}"/>
              </a:ext>
            </a:extLst>
          </p:cNvPr>
          <p:cNvSpPr txBox="1"/>
          <p:nvPr/>
        </p:nvSpPr>
        <p:spPr>
          <a:xfrm>
            <a:off x="14024368" y="7487570"/>
            <a:ext cx="1584000" cy="72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PR/SO007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PDI Centro</a:t>
            </a:r>
            <a:endParaRPr lang="es-ES_tradnl" sz="9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7299757-0039-854C-A1CB-31C3DF150B00}"/>
              </a:ext>
            </a:extLst>
          </p:cNvPr>
          <p:cNvSpPr txBox="1"/>
          <p:nvPr/>
        </p:nvSpPr>
        <p:spPr>
          <a:xfrm>
            <a:off x="6919245" y="5909948"/>
            <a:ext cx="1404646" cy="595908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Acreditación de Titulaciones Oficiales </a:t>
            </a:r>
            <a:endParaRPr lang="es-ES_tradnl" sz="900" dirty="0"/>
          </a:p>
        </p:txBody>
      </p:sp>
      <p:sp>
        <p:nvSpPr>
          <p:cNvPr id="13" name="Rectángulo redondeado 1315">
            <a:extLst>
              <a:ext uri="{FF2B5EF4-FFF2-40B4-BE49-F238E27FC236}">
                <a16:creationId xmlns:a16="http://schemas.microsoft.com/office/drawing/2014/main" id="{A728960F-1C28-F7FA-849F-86000B2EA276}"/>
              </a:ext>
            </a:extLst>
          </p:cNvPr>
          <p:cNvSpPr/>
          <p:nvPr/>
        </p:nvSpPr>
        <p:spPr>
          <a:xfrm>
            <a:off x="9919743" y="8523571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PR/SO104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Seguimiento de Procesos y Procedimientos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8DA7860-F9CA-3988-FF69-66947E7BF8D6}"/>
              </a:ext>
            </a:extLst>
          </p:cNvPr>
          <p:cNvSpPr txBox="1"/>
          <p:nvPr/>
        </p:nvSpPr>
        <p:spPr>
          <a:xfrm>
            <a:off x="5684682" y="5168917"/>
            <a:ext cx="1026511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P/CL015</a:t>
            </a:r>
          </a:p>
          <a:p>
            <a:pPr algn="ctr"/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E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studiantes de Formación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ermanente</a:t>
            </a:r>
            <a:endParaRPr lang="es-ES_tradnl" sz="900" dirty="0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CA711DEF-9F95-FAB5-971F-714FB608A37F}"/>
              </a:ext>
            </a:extLst>
          </p:cNvPr>
          <p:cNvSpPr/>
          <p:nvPr/>
        </p:nvSpPr>
        <p:spPr>
          <a:xfrm>
            <a:off x="2196000" y="2952000"/>
            <a:ext cx="1270045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P/ES001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Planificación y definición políticas PDI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AF4C5E3E-FD0E-A1CA-3D18-9BFEA936771F}"/>
              </a:ext>
            </a:extLst>
          </p:cNvPr>
          <p:cNvSpPr/>
          <p:nvPr/>
        </p:nvSpPr>
        <p:spPr>
          <a:xfrm>
            <a:off x="4993012" y="2952000"/>
            <a:ext cx="1281193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P/ES003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Planificación y definición políticas PTGAS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314216D6-4270-7354-ED9A-18E2203D9018}"/>
              </a:ext>
            </a:extLst>
          </p:cNvPr>
          <p:cNvSpPr/>
          <p:nvPr/>
        </p:nvSpPr>
        <p:spPr>
          <a:xfrm>
            <a:off x="3686757" y="2952000"/>
            <a:ext cx="1090051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t" anchorCtr="0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P/ES002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del PDI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DC639B0D-0603-6886-E4A0-17053E7B9D1C}"/>
              </a:ext>
            </a:extLst>
          </p:cNvPr>
          <p:cNvSpPr/>
          <p:nvPr/>
        </p:nvSpPr>
        <p:spPr>
          <a:xfrm>
            <a:off x="6487216" y="2952000"/>
            <a:ext cx="1281193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P/ES007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Elaboración y Seguimiento del Plan Estratégico</a:t>
            </a:r>
          </a:p>
        </p:txBody>
      </p:sp>
      <p:sp>
        <p:nvSpPr>
          <p:cNvPr id="19" name="Rectángulo redondeado 1">
            <a:extLst>
              <a:ext uri="{FF2B5EF4-FFF2-40B4-BE49-F238E27FC236}">
                <a16:creationId xmlns:a16="http://schemas.microsoft.com/office/drawing/2014/main" id="{F3A5D013-AD1D-AB73-66B6-19ACBD014102}"/>
              </a:ext>
            </a:extLst>
          </p:cNvPr>
          <p:cNvSpPr/>
          <p:nvPr/>
        </p:nvSpPr>
        <p:spPr>
          <a:xfrm>
            <a:off x="7922125" y="2952000"/>
            <a:ext cx="1301847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P/ES008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Renovación de acreditación institucional</a:t>
            </a:r>
          </a:p>
        </p:txBody>
      </p:sp>
      <p:sp>
        <p:nvSpPr>
          <p:cNvPr id="20" name="Rectángulo redondeado 1">
            <a:extLst>
              <a:ext uri="{FF2B5EF4-FFF2-40B4-BE49-F238E27FC236}">
                <a16:creationId xmlns:a16="http://schemas.microsoft.com/office/drawing/2014/main" id="{1FCACD66-C827-DB94-0B7F-C5B90F366E59}"/>
              </a:ext>
            </a:extLst>
          </p:cNvPr>
          <p:cNvSpPr/>
          <p:nvPr/>
        </p:nvSpPr>
        <p:spPr>
          <a:xfrm>
            <a:off x="9431000" y="2952000"/>
            <a:ext cx="1737721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P/ES009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Política y Objetivos de Extensión Universitaria y Proyección Social</a:t>
            </a:r>
          </a:p>
        </p:txBody>
      </p:sp>
    </p:spTree>
    <p:extLst>
      <p:ext uri="{BB962C8B-B14F-4D97-AF65-F5344CB8AC3E}">
        <p14:creationId xmlns:p14="http://schemas.microsoft.com/office/powerpoint/2010/main" val="19849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B08A5-1F9C-30A0-2C22-E7A60759E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9FBB0CB-476C-CFDA-8052-76A5F83BE288}"/>
              </a:ext>
            </a:extLst>
          </p:cNvPr>
          <p:cNvSpPr/>
          <p:nvPr/>
        </p:nvSpPr>
        <p:spPr>
          <a:xfrm>
            <a:off x="6837013" y="4202267"/>
            <a:ext cx="4680932" cy="2453294"/>
          </a:xfrm>
          <a:prstGeom prst="roundRect">
            <a:avLst>
              <a:gd name="adj" fmla="val 3621"/>
            </a:avLst>
          </a:prstGeom>
          <a:solidFill>
            <a:srgbClr val="00B28C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161AA57-764E-6851-E1FD-CEBBCAC4A820}"/>
              </a:ext>
            </a:extLst>
          </p:cNvPr>
          <p:cNvSpPr/>
          <p:nvPr/>
        </p:nvSpPr>
        <p:spPr>
          <a:xfrm>
            <a:off x="4508706" y="4225158"/>
            <a:ext cx="2262562" cy="2037590"/>
          </a:xfrm>
          <a:prstGeom prst="roundRect">
            <a:avLst>
              <a:gd name="adj" fmla="val 6541"/>
            </a:avLst>
          </a:prstGeom>
          <a:solidFill>
            <a:schemeClr val="accent5">
              <a:lumMod val="40000"/>
              <a:lumOff val="60000"/>
              <a:alpha val="143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54" name="Rectángulo redondeado 1353">
            <a:extLst>
              <a:ext uri="{FF2B5EF4-FFF2-40B4-BE49-F238E27FC236}">
                <a16:creationId xmlns:a16="http://schemas.microsoft.com/office/drawing/2014/main" id="{93A7253C-0BF2-EFAB-619D-8C257CF4C18E}"/>
              </a:ext>
            </a:extLst>
          </p:cNvPr>
          <p:cNvSpPr/>
          <p:nvPr/>
        </p:nvSpPr>
        <p:spPr>
          <a:xfrm>
            <a:off x="11825847" y="7267904"/>
            <a:ext cx="4149180" cy="2278021"/>
          </a:xfrm>
          <a:prstGeom prst="roundRect">
            <a:avLst>
              <a:gd name="adj" fmla="val 7119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113" name="CuadroTexto 1112">
            <a:extLst>
              <a:ext uri="{FF2B5EF4-FFF2-40B4-BE49-F238E27FC236}">
                <a16:creationId xmlns:a16="http://schemas.microsoft.com/office/drawing/2014/main" id="{540DC54D-D4F2-7BA7-EFF7-3DF06DFACADE}"/>
              </a:ext>
            </a:extLst>
          </p:cNvPr>
          <p:cNvSpPr txBox="1"/>
          <p:nvPr/>
        </p:nvSpPr>
        <p:spPr>
          <a:xfrm>
            <a:off x="1366726" y="600986"/>
            <a:ext cx="15149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dirty="0">
                <a:latin typeface="Candara" panose="020E0502030303020204" pitchFamily="34" charset="0"/>
              </a:rPr>
              <a:t>MAPA DE PROCESOS DE LA UNIVERSIDAD DE EXTREMADURA </a:t>
            </a:r>
          </a:p>
        </p:txBody>
      </p:sp>
      <p:sp>
        <p:nvSpPr>
          <p:cNvPr id="1288" name="Rectángulo redondeado 1287">
            <a:extLst>
              <a:ext uri="{FF2B5EF4-FFF2-40B4-BE49-F238E27FC236}">
                <a16:creationId xmlns:a16="http://schemas.microsoft.com/office/drawing/2014/main" id="{45D671BE-7622-C0BE-BA9E-2E4C714EAF6A}"/>
              </a:ext>
            </a:extLst>
          </p:cNvPr>
          <p:cNvSpPr/>
          <p:nvPr/>
        </p:nvSpPr>
        <p:spPr>
          <a:xfrm>
            <a:off x="2014706" y="4234218"/>
            <a:ext cx="2414471" cy="2028530"/>
          </a:xfrm>
          <a:prstGeom prst="roundRect">
            <a:avLst>
              <a:gd name="adj" fmla="val 6541"/>
            </a:avLst>
          </a:prstGeom>
          <a:solidFill>
            <a:srgbClr val="C00000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289" name="Rectángulo redondeado 1288">
            <a:extLst>
              <a:ext uri="{FF2B5EF4-FFF2-40B4-BE49-F238E27FC236}">
                <a16:creationId xmlns:a16="http://schemas.microsoft.com/office/drawing/2014/main" id="{CE99D406-E965-5743-ACDA-0B1976B785E0}"/>
              </a:ext>
            </a:extLst>
          </p:cNvPr>
          <p:cNvSpPr/>
          <p:nvPr/>
        </p:nvSpPr>
        <p:spPr>
          <a:xfrm>
            <a:off x="2033069" y="2732815"/>
            <a:ext cx="9319652" cy="117415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cxnSp>
        <p:nvCxnSpPr>
          <p:cNvPr id="1290" name="Conector recto 1289">
            <a:extLst>
              <a:ext uri="{FF2B5EF4-FFF2-40B4-BE49-F238E27FC236}">
                <a16:creationId xmlns:a16="http://schemas.microsoft.com/office/drawing/2014/main" id="{0CBBAD08-21AA-7141-7BD7-CA5C92831C09}"/>
              </a:ext>
            </a:extLst>
          </p:cNvPr>
          <p:cNvCxnSpPr>
            <a:cxnSpLocks/>
          </p:cNvCxnSpPr>
          <p:nvPr/>
        </p:nvCxnSpPr>
        <p:spPr>
          <a:xfrm>
            <a:off x="11536221" y="2702642"/>
            <a:ext cx="163807" cy="692275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1" name="CuadroTexto 1290">
            <a:extLst>
              <a:ext uri="{FF2B5EF4-FFF2-40B4-BE49-F238E27FC236}">
                <a16:creationId xmlns:a16="http://schemas.microsoft.com/office/drawing/2014/main" id="{B0A11ADF-C1F8-ED83-DE8B-1D33283AE72D}"/>
              </a:ext>
            </a:extLst>
          </p:cNvPr>
          <p:cNvSpPr txBox="1"/>
          <p:nvPr/>
        </p:nvSpPr>
        <p:spPr>
          <a:xfrm rot="16200000">
            <a:off x="936765" y="3083980"/>
            <a:ext cx="1796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ESTRATÉGICOS</a:t>
            </a:r>
          </a:p>
        </p:txBody>
      </p:sp>
      <p:sp>
        <p:nvSpPr>
          <p:cNvPr id="1294" name="CuadroTexto 1293">
            <a:extLst>
              <a:ext uri="{FF2B5EF4-FFF2-40B4-BE49-F238E27FC236}">
                <a16:creationId xmlns:a16="http://schemas.microsoft.com/office/drawing/2014/main" id="{1213840F-D53E-EA35-411A-15F068F7BBD1}"/>
              </a:ext>
            </a:extLst>
          </p:cNvPr>
          <p:cNvSpPr txBox="1"/>
          <p:nvPr/>
        </p:nvSpPr>
        <p:spPr>
          <a:xfrm rot="16200000">
            <a:off x="1408667" y="4789849"/>
            <a:ext cx="87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CLAVE</a:t>
            </a:r>
          </a:p>
        </p:txBody>
      </p:sp>
      <p:sp>
        <p:nvSpPr>
          <p:cNvPr id="1295" name="CuadroTexto 1294">
            <a:extLst>
              <a:ext uri="{FF2B5EF4-FFF2-40B4-BE49-F238E27FC236}">
                <a16:creationId xmlns:a16="http://schemas.microsoft.com/office/drawing/2014/main" id="{6ED845B4-197E-2EEA-0915-E7EF8665B4DD}"/>
              </a:ext>
            </a:extLst>
          </p:cNvPr>
          <p:cNvSpPr txBox="1"/>
          <p:nvPr/>
        </p:nvSpPr>
        <p:spPr>
          <a:xfrm rot="16200000">
            <a:off x="1233081" y="8004970"/>
            <a:ext cx="1193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SOPORTE</a:t>
            </a:r>
          </a:p>
        </p:txBody>
      </p:sp>
      <p:sp>
        <p:nvSpPr>
          <p:cNvPr id="1297" name="Rectángulo redondeado 1296">
            <a:extLst>
              <a:ext uri="{FF2B5EF4-FFF2-40B4-BE49-F238E27FC236}">
                <a16:creationId xmlns:a16="http://schemas.microsoft.com/office/drawing/2014/main" id="{3EB67546-B7F0-9698-3F93-84B7AE2E0DB8}"/>
              </a:ext>
            </a:extLst>
          </p:cNvPr>
          <p:cNvSpPr/>
          <p:nvPr/>
        </p:nvSpPr>
        <p:spPr>
          <a:xfrm>
            <a:off x="2022478" y="7267904"/>
            <a:ext cx="9570166" cy="2299292"/>
          </a:xfrm>
          <a:prstGeom prst="roundRect">
            <a:avLst>
              <a:gd name="adj" fmla="val 4548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15" name="Rectángulo redondeado 1314">
            <a:extLst>
              <a:ext uri="{FF2B5EF4-FFF2-40B4-BE49-F238E27FC236}">
                <a16:creationId xmlns:a16="http://schemas.microsoft.com/office/drawing/2014/main" id="{C08C2AE3-2F81-D618-1DB0-F204AFD326E6}"/>
              </a:ext>
            </a:extLst>
          </p:cNvPr>
          <p:cNvSpPr/>
          <p:nvPr/>
        </p:nvSpPr>
        <p:spPr>
          <a:xfrm rot="10800000">
            <a:off x="2014706" y="7267904"/>
            <a:ext cx="9577938" cy="1146752"/>
          </a:xfrm>
          <a:prstGeom prst="roundRect">
            <a:avLst>
              <a:gd name="adj" fmla="val 9181"/>
            </a:avLst>
          </a:prstGeom>
          <a:solidFill>
            <a:srgbClr val="69A1B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33" name="CuadroTexto 1332">
            <a:extLst>
              <a:ext uri="{FF2B5EF4-FFF2-40B4-BE49-F238E27FC236}">
                <a16:creationId xmlns:a16="http://schemas.microsoft.com/office/drawing/2014/main" id="{F73988F9-C457-1C8E-25E8-49E6F1FE78F2}"/>
              </a:ext>
            </a:extLst>
          </p:cNvPr>
          <p:cNvSpPr txBox="1"/>
          <p:nvPr/>
        </p:nvSpPr>
        <p:spPr>
          <a:xfrm>
            <a:off x="2205988" y="3942188"/>
            <a:ext cx="2077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C00000"/>
                </a:solidFill>
              </a:rPr>
              <a:t>ACCESO</a:t>
            </a:r>
          </a:p>
        </p:txBody>
      </p:sp>
      <p:sp>
        <p:nvSpPr>
          <p:cNvPr id="1346" name="Rectángulo redondeado 1345">
            <a:extLst>
              <a:ext uri="{FF2B5EF4-FFF2-40B4-BE49-F238E27FC236}">
                <a16:creationId xmlns:a16="http://schemas.microsoft.com/office/drawing/2014/main" id="{4BE5B7D3-1F80-033B-55DE-38F36BA8098B}"/>
              </a:ext>
            </a:extLst>
          </p:cNvPr>
          <p:cNvSpPr/>
          <p:nvPr/>
        </p:nvSpPr>
        <p:spPr>
          <a:xfrm>
            <a:off x="11825847" y="2760885"/>
            <a:ext cx="4184889" cy="117415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49" name="Rectángulo redondeado 1348">
            <a:extLst>
              <a:ext uri="{FF2B5EF4-FFF2-40B4-BE49-F238E27FC236}">
                <a16:creationId xmlns:a16="http://schemas.microsoft.com/office/drawing/2014/main" id="{93BE777D-8B12-AB04-81A4-8B96E8CB86AB}"/>
              </a:ext>
            </a:extLst>
          </p:cNvPr>
          <p:cNvSpPr/>
          <p:nvPr/>
        </p:nvSpPr>
        <p:spPr>
          <a:xfrm rot="5400000">
            <a:off x="8893298" y="-4361633"/>
            <a:ext cx="408623" cy="12783160"/>
          </a:xfrm>
          <a:prstGeom prst="roundRect">
            <a:avLst/>
          </a:prstGeom>
          <a:solidFill>
            <a:srgbClr val="057F8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Ins="0" bIns="46800" rtlCol="0" anchor="ctr">
            <a:spAutoFit/>
          </a:bodyPr>
          <a:lstStyle/>
          <a:p>
            <a:pPr algn="ctr"/>
            <a:r>
              <a:rPr lang="es-ES_tradnl" b="1" dirty="0">
                <a:solidFill>
                  <a:srgbClr val="FFC000"/>
                </a:solidFill>
                <a:latin typeface="Mangal Pro" pitchFamily="2" charset="0"/>
                <a:cs typeface="Mangal Pro" pitchFamily="2" charset="0"/>
              </a:rPr>
              <a:t>VICERRECTORADO DE CALIDAD Y ESTRATEGIA</a:t>
            </a:r>
          </a:p>
        </p:txBody>
      </p:sp>
      <p:sp>
        <p:nvSpPr>
          <p:cNvPr id="1370" name="CuadroTexto 1369">
            <a:extLst>
              <a:ext uri="{FF2B5EF4-FFF2-40B4-BE49-F238E27FC236}">
                <a16:creationId xmlns:a16="http://schemas.microsoft.com/office/drawing/2014/main" id="{B5DAF1E5-948E-A3FA-7B47-7A0960C6F0F8}"/>
              </a:ext>
            </a:extLst>
          </p:cNvPr>
          <p:cNvSpPr txBox="1"/>
          <p:nvPr/>
        </p:nvSpPr>
        <p:spPr>
          <a:xfrm>
            <a:off x="10012668" y="7003854"/>
            <a:ext cx="2894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0070C0"/>
                </a:solidFill>
              </a:rPr>
              <a:t>EVALUACIÓN DE LA CALIDAD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5B1A760-134B-A57E-FE2B-C4EC7DB6DB77}"/>
              </a:ext>
            </a:extLst>
          </p:cNvPr>
          <p:cNvSpPr txBox="1"/>
          <p:nvPr/>
        </p:nvSpPr>
        <p:spPr>
          <a:xfrm>
            <a:off x="9983598" y="3947482"/>
            <a:ext cx="28955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rgbClr val="00BBBE"/>
                </a:solidFill>
              </a:rPr>
              <a:t>FORMACIÓN OFICIAL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D26AB64-240A-B444-0FC7-3FF5A354AC19}"/>
              </a:ext>
            </a:extLst>
          </p:cNvPr>
          <p:cNvSpPr txBox="1"/>
          <p:nvPr/>
        </p:nvSpPr>
        <p:spPr>
          <a:xfrm>
            <a:off x="2092923" y="5288478"/>
            <a:ext cx="1065322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Preinscripción para el acceso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a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 grado</a:t>
            </a:r>
            <a:endParaRPr lang="es-ES_tradnl" sz="9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C7A5462-A59D-40FA-68D5-42E29F0A9DD2}"/>
              </a:ext>
            </a:extLst>
          </p:cNvPr>
          <p:cNvSpPr txBox="1"/>
          <p:nvPr/>
        </p:nvSpPr>
        <p:spPr>
          <a:xfrm>
            <a:off x="3223780" y="4466586"/>
            <a:ext cx="1127844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Acceso para mayores de 25, 40 y 45 años</a:t>
            </a:r>
            <a:endParaRPr lang="es-ES_tradnl" sz="900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A907070-F456-DB73-04C0-CE5E2A272E53}"/>
              </a:ext>
            </a:extLst>
          </p:cNvPr>
          <p:cNvSpPr txBox="1"/>
          <p:nvPr/>
        </p:nvSpPr>
        <p:spPr>
          <a:xfrm>
            <a:off x="2120275" y="4466586"/>
            <a:ext cx="1037970" cy="749141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PR/CL401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Pruebas de acceso a la UEx</a:t>
            </a:r>
            <a:endParaRPr lang="es-ES_tradnl" sz="900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46B99AE-0A44-71A8-1B76-5755558AA193}"/>
              </a:ext>
            </a:extLst>
          </p:cNvPr>
          <p:cNvSpPr txBox="1"/>
          <p:nvPr/>
        </p:nvSpPr>
        <p:spPr>
          <a:xfrm>
            <a:off x="4582477" y="4444440"/>
            <a:ext cx="985483" cy="5940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P/CL004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Formación del PDI</a:t>
            </a:r>
            <a:endParaRPr lang="es-ES_tradnl" sz="9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B8F31D9-2CB3-384A-FBAC-ED29CD4DC46B}"/>
              </a:ext>
            </a:extLst>
          </p:cNvPr>
          <p:cNvSpPr txBox="1"/>
          <p:nvPr/>
        </p:nvSpPr>
        <p:spPr>
          <a:xfrm>
            <a:off x="5690203" y="4455163"/>
            <a:ext cx="1020990" cy="5940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P/CL005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Formación del PTGAS</a:t>
            </a:r>
            <a:endParaRPr lang="es-ES_tradnl" sz="900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5355465-A845-A2F9-4168-572B56FA3A79}"/>
              </a:ext>
            </a:extLst>
          </p:cNvPr>
          <p:cNvSpPr txBox="1">
            <a:spLocks/>
          </p:cNvSpPr>
          <p:nvPr/>
        </p:nvSpPr>
        <p:spPr>
          <a:xfrm>
            <a:off x="3224352" y="5291457"/>
            <a:ext cx="1127272" cy="756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Captación de estudiantes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AD2EE08-392C-9336-822C-E63F621755C1}"/>
              </a:ext>
            </a:extLst>
          </p:cNvPr>
          <p:cNvSpPr txBox="1"/>
          <p:nvPr/>
        </p:nvSpPr>
        <p:spPr>
          <a:xfrm>
            <a:off x="4608474" y="5158922"/>
            <a:ext cx="961923" cy="90237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P/CL008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Estudios propios de Formación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ermanente </a:t>
            </a:r>
            <a:endParaRPr lang="es-ES_tradnl" sz="9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468AD3-7BDA-44C8-8755-5FA942562DCE}"/>
              </a:ext>
            </a:extLst>
          </p:cNvPr>
          <p:cNvSpPr txBox="1"/>
          <p:nvPr/>
        </p:nvSpPr>
        <p:spPr>
          <a:xfrm>
            <a:off x="4487086" y="3947482"/>
            <a:ext cx="22634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solidFill>
                  <a:schemeClr val="accent5">
                    <a:lumMod val="75000"/>
                  </a:schemeClr>
                </a:solidFill>
              </a:rPr>
              <a:t>FORMACIÓN PERSONAL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8FE832-86C0-635C-6BD8-85AD149AF2A4}"/>
              </a:ext>
            </a:extLst>
          </p:cNvPr>
          <p:cNvSpPr txBox="1"/>
          <p:nvPr/>
        </p:nvSpPr>
        <p:spPr>
          <a:xfrm>
            <a:off x="11880772" y="8558642"/>
            <a:ext cx="1175951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PR/SO005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Elaboración de la memoria de calidad</a:t>
            </a:r>
            <a:endParaRPr lang="es-ES_tradnl" sz="9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3DE98F0-B299-403D-94EB-8C9A6F55B313}"/>
              </a:ext>
            </a:extLst>
          </p:cNvPr>
          <p:cNvSpPr txBox="1"/>
          <p:nvPr/>
        </p:nvSpPr>
        <p:spPr>
          <a:xfrm>
            <a:off x="14333767" y="8558642"/>
            <a:ext cx="1559784" cy="749141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P/SO005 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los recursos materiales y servicios propios del Centro</a:t>
            </a:r>
            <a:endParaRPr lang="es-ES_tradnl" sz="9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CC8C07D-A8EF-0249-EFAB-4604BC17E908}"/>
              </a:ext>
            </a:extLst>
          </p:cNvPr>
          <p:cNvSpPr txBox="1"/>
          <p:nvPr/>
        </p:nvSpPr>
        <p:spPr>
          <a:xfrm>
            <a:off x="13141092" y="8558642"/>
            <a:ext cx="1108306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PR/SO008</a:t>
            </a:r>
            <a:endParaRPr lang="es-ES_tradnl" sz="1100" b="1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Control de docu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mentación y registro</a:t>
            </a:r>
            <a:endParaRPr lang="es-ES_tradnl" sz="900" dirty="0"/>
          </a:p>
        </p:txBody>
      </p:sp>
      <p:sp>
        <p:nvSpPr>
          <p:cNvPr id="39" name="Rectángulo redondeado 1315">
            <a:extLst>
              <a:ext uri="{FF2B5EF4-FFF2-40B4-BE49-F238E27FC236}">
                <a16:creationId xmlns:a16="http://schemas.microsoft.com/office/drawing/2014/main" id="{D03E3621-88BA-C119-007E-1DB46CBCCFA7}"/>
              </a:ext>
            </a:extLst>
          </p:cNvPr>
          <p:cNvSpPr/>
          <p:nvPr/>
        </p:nvSpPr>
        <p:spPr>
          <a:xfrm>
            <a:off x="341054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PR/SO002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Encuestas de satisfacción docente de los estudiantes</a:t>
            </a:r>
          </a:p>
        </p:txBody>
      </p:sp>
      <p:sp>
        <p:nvSpPr>
          <p:cNvPr id="40" name="Rectángulo redondeado 1315">
            <a:extLst>
              <a:ext uri="{FF2B5EF4-FFF2-40B4-BE49-F238E27FC236}">
                <a16:creationId xmlns:a16="http://schemas.microsoft.com/office/drawing/2014/main" id="{A98FA1A9-CC3D-A6B8-58F4-30AD792A56C7}"/>
              </a:ext>
            </a:extLst>
          </p:cNvPr>
          <p:cNvSpPr/>
          <p:nvPr/>
        </p:nvSpPr>
        <p:spPr>
          <a:xfrm>
            <a:off x="455008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PR/SO003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Elaboración y publicación de los indicadores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1" name="Rectángulo redondeado 1315">
            <a:extLst>
              <a:ext uri="{FF2B5EF4-FFF2-40B4-BE49-F238E27FC236}">
                <a16:creationId xmlns:a16="http://schemas.microsoft.com/office/drawing/2014/main" id="{BC14577D-CF69-BD8C-2BD9-5752341084D6}"/>
              </a:ext>
            </a:extLst>
          </p:cNvPr>
          <p:cNvSpPr/>
          <p:nvPr/>
        </p:nvSpPr>
        <p:spPr>
          <a:xfrm>
            <a:off x="568962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PR/SO004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 de satisfacción con los títulos oficiales</a:t>
            </a:r>
          </a:p>
        </p:txBody>
      </p:sp>
      <p:sp>
        <p:nvSpPr>
          <p:cNvPr id="42" name="Rectángulo redondeado 1315">
            <a:extLst>
              <a:ext uri="{FF2B5EF4-FFF2-40B4-BE49-F238E27FC236}">
                <a16:creationId xmlns:a16="http://schemas.microsoft.com/office/drawing/2014/main" id="{E7A648EA-372F-5C81-2739-C86E97B4C308}"/>
              </a:ext>
            </a:extLst>
          </p:cNvPr>
          <p:cNvSpPr/>
          <p:nvPr/>
        </p:nvSpPr>
        <p:spPr>
          <a:xfrm>
            <a:off x="682916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PR/SO101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de la satisfacción de los usuarios y servicios</a:t>
            </a:r>
          </a:p>
        </p:txBody>
      </p:sp>
      <p:sp>
        <p:nvSpPr>
          <p:cNvPr id="43" name="Rectángulo redondeado 1315">
            <a:extLst>
              <a:ext uri="{FF2B5EF4-FFF2-40B4-BE49-F238E27FC236}">
                <a16:creationId xmlns:a16="http://schemas.microsoft.com/office/drawing/2014/main" id="{97CA9740-018D-85BA-55D7-B1A1E0498B1A}"/>
              </a:ext>
            </a:extLst>
          </p:cNvPr>
          <p:cNvSpPr/>
          <p:nvPr/>
        </p:nvSpPr>
        <p:spPr>
          <a:xfrm>
            <a:off x="796870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PR/SO102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Petición de datos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4" name="Rectángulo redondeado 1315">
            <a:extLst>
              <a:ext uri="{FF2B5EF4-FFF2-40B4-BE49-F238E27FC236}">
                <a16:creationId xmlns:a16="http://schemas.microsoft.com/office/drawing/2014/main" id="{C904CFF1-6F88-7E2B-6D22-FB351DBCCE46}"/>
              </a:ext>
            </a:extLst>
          </p:cNvPr>
          <p:cNvSpPr/>
          <p:nvPr/>
        </p:nvSpPr>
        <p:spPr>
          <a:xfrm>
            <a:off x="910824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PR/SO103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Gestión, solicitud y pago de quinquenios docentes</a:t>
            </a:r>
          </a:p>
        </p:txBody>
      </p:sp>
      <p:sp>
        <p:nvSpPr>
          <p:cNvPr id="45" name="Rectángulo redondeado 1315">
            <a:extLst>
              <a:ext uri="{FF2B5EF4-FFF2-40B4-BE49-F238E27FC236}">
                <a16:creationId xmlns:a16="http://schemas.microsoft.com/office/drawing/2014/main" id="{76551242-5EA2-317D-FA06-37A6B5FB68E8}"/>
              </a:ext>
            </a:extLst>
          </p:cNvPr>
          <p:cNvSpPr/>
          <p:nvPr/>
        </p:nvSpPr>
        <p:spPr>
          <a:xfrm>
            <a:off x="10247787" y="7427410"/>
            <a:ext cx="1092975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>
                <a:solidFill>
                  <a:schemeClr val="tx1"/>
                </a:solidFill>
                <a:latin typeface="Mangal Pro"/>
                <a:ea typeface="Palatino" pitchFamily="2" charset="77"/>
                <a:cs typeface="Mangal Pro"/>
              </a:rPr>
              <a:t>P/SO004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quejas, sugerencias y felicitaciones</a:t>
            </a:r>
          </a:p>
        </p:txBody>
      </p:sp>
      <p:sp>
        <p:nvSpPr>
          <p:cNvPr id="46" name="Rectángulo redondeado 1315">
            <a:extLst>
              <a:ext uri="{FF2B5EF4-FFF2-40B4-BE49-F238E27FC236}">
                <a16:creationId xmlns:a16="http://schemas.microsoft.com/office/drawing/2014/main" id="{B6523CD5-4B20-3306-23B5-9429CAA5095F}"/>
              </a:ext>
            </a:extLst>
          </p:cNvPr>
          <p:cNvSpPr/>
          <p:nvPr/>
        </p:nvSpPr>
        <p:spPr>
          <a:xfrm>
            <a:off x="2120275" y="7427410"/>
            <a:ext cx="1243707" cy="828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PR/SO001</a:t>
            </a:r>
          </a:p>
          <a:p>
            <a:pPr algn="ctr"/>
            <a:r>
              <a:rPr lang="es-ES_tradnl" sz="95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Inserción laboral y satisfacción de personas empleadoras</a:t>
            </a:r>
          </a:p>
          <a:p>
            <a:pPr algn="ctr"/>
            <a:endParaRPr lang="es-ES_tradnl" sz="95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7" name="Rectángulo redondeado 1315">
            <a:extLst>
              <a:ext uri="{FF2B5EF4-FFF2-40B4-BE49-F238E27FC236}">
                <a16:creationId xmlns:a16="http://schemas.microsoft.com/office/drawing/2014/main" id="{E7B307C3-5935-8879-0A5E-12F0B4BADD7C}"/>
              </a:ext>
            </a:extLst>
          </p:cNvPr>
          <p:cNvSpPr/>
          <p:nvPr/>
        </p:nvSpPr>
        <p:spPr>
          <a:xfrm>
            <a:off x="2477976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P/SO001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del Servicio de Prevención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48" name="Rectángulo redondeado 1315">
            <a:extLst>
              <a:ext uri="{FF2B5EF4-FFF2-40B4-BE49-F238E27FC236}">
                <a16:creationId xmlns:a16="http://schemas.microsoft.com/office/drawing/2014/main" id="{A454D264-7C57-5CE5-BA50-811903188261}"/>
              </a:ext>
            </a:extLst>
          </p:cNvPr>
          <p:cNvSpPr/>
          <p:nvPr/>
        </p:nvSpPr>
        <p:spPr>
          <a:xfrm>
            <a:off x="3967025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P/SO002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información y atención administrativa</a:t>
            </a:r>
          </a:p>
        </p:txBody>
      </p:sp>
      <p:sp>
        <p:nvSpPr>
          <p:cNvPr id="49" name="Rectángulo redondeado 1315">
            <a:extLst>
              <a:ext uri="{FF2B5EF4-FFF2-40B4-BE49-F238E27FC236}">
                <a16:creationId xmlns:a16="http://schemas.microsoft.com/office/drawing/2014/main" id="{C160CC74-DFA6-3E05-D340-5F9378D9C795}"/>
              </a:ext>
            </a:extLst>
          </p:cNvPr>
          <p:cNvSpPr/>
          <p:nvPr/>
        </p:nvSpPr>
        <p:spPr>
          <a:xfrm>
            <a:off x="5456074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MAPA </a:t>
            </a:r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procesos del Servicio de Bibliotecas</a:t>
            </a:r>
          </a:p>
        </p:txBody>
      </p:sp>
      <p:sp>
        <p:nvSpPr>
          <p:cNvPr id="50" name="Rectángulo redondeado 1315">
            <a:extLst>
              <a:ext uri="{FF2B5EF4-FFF2-40B4-BE49-F238E27FC236}">
                <a16:creationId xmlns:a16="http://schemas.microsoft.com/office/drawing/2014/main" id="{506FEEFA-3517-2A46-82DD-0C7C7815AFD7}"/>
              </a:ext>
            </a:extLst>
          </p:cNvPr>
          <p:cNvSpPr/>
          <p:nvPr/>
        </p:nvSpPr>
        <p:spPr>
          <a:xfrm>
            <a:off x="6945123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MAPA </a:t>
            </a:r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procesos del SAFYDE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51" name="Rectángulo redondeado 1315">
            <a:extLst>
              <a:ext uri="{FF2B5EF4-FFF2-40B4-BE49-F238E27FC236}">
                <a16:creationId xmlns:a16="http://schemas.microsoft.com/office/drawing/2014/main" id="{A7742B8E-4EFD-77BE-2116-9C0A511AA545}"/>
              </a:ext>
            </a:extLst>
          </p:cNvPr>
          <p:cNvSpPr/>
          <p:nvPr/>
        </p:nvSpPr>
        <p:spPr>
          <a:xfrm>
            <a:off x="8434173" y="8553989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P/SO100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Auditorías Internas</a:t>
            </a:r>
          </a:p>
          <a:p>
            <a:pPr algn="ctr"/>
            <a:endParaRPr lang="es-ES_tradnl" sz="1000" dirty="0">
              <a:solidFill>
                <a:schemeClr val="tx1"/>
              </a:solidFill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sp>
        <p:nvSpPr>
          <p:cNvPr id="52" name="Rectángulo redondeado 51">
            <a:extLst>
              <a:ext uri="{FF2B5EF4-FFF2-40B4-BE49-F238E27FC236}">
                <a16:creationId xmlns:a16="http://schemas.microsoft.com/office/drawing/2014/main" id="{DA7EC251-DDFE-ABDF-187C-B05B1C35F61C}"/>
              </a:ext>
            </a:extLst>
          </p:cNvPr>
          <p:cNvSpPr/>
          <p:nvPr/>
        </p:nvSpPr>
        <p:spPr>
          <a:xfrm>
            <a:off x="11825846" y="4234309"/>
            <a:ext cx="4184890" cy="1740727"/>
          </a:xfrm>
          <a:prstGeom prst="roundRect">
            <a:avLst>
              <a:gd name="adj" fmla="val 4453"/>
            </a:avLst>
          </a:prstGeom>
          <a:solidFill>
            <a:srgbClr val="00B28C">
              <a:alpha val="1437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7CF916E-69B2-5CC8-2443-07785435F348}"/>
              </a:ext>
            </a:extLst>
          </p:cNvPr>
          <p:cNvSpPr txBox="1"/>
          <p:nvPr/>
        </p:nvSpPr>
        <p:spPr>
          <a:xfrm>
            <a:off x="8460020" y="4445326"/>
            <a:ext cx="936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PR/CL001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Extinción de enseñanzas</a:t>
            </a:r>
            <a:endParaRPr lang="es-ES_tradnl" sz="9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939482D-C97C-33E5-F375-205AF89FF311}"/>
              </a:ext>
            </a:extLst>
          </p:cNvPr>
          <p:cNvSpPr txBox="1"/>
          <p:nvPr/>
        </p:nvSpPr>
        <p:spPr>
          <a:xfrm>
            <a:off x="6909468" y="4445326"/>
            <a:ext cx="1470580" cy="594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Diseño y aprobación programas formativos</a:t>
            </a:r>
            <a:endParaRPr lang="es-ES_tradnl" sz="900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75F1FA12-8BBF-22DF-C9C8-C1887BB7C802}"/>
              </a:ext>
            </a:extLst>
          </p:cNvPr>
          <p:cNvSpPr txBox="1"/>
          <p:nvPr/>
        </p:nvSpPr>
        <p:spPr>
          <a:xfrm>
            <a:off x="8493753" y="5166244"/>
            <a:ext cx="1447698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PR/CL_RC_102</a:t>
            </a:r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Reconocimiento de Créditos</a:t>
            </a:r>
            <a:endParaRPr lang="es-ES_tradnl" sz="900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059DFE1E-9117-4E39-2E77-2B90451A7FEF}"/>
              </a:ext>
            </a:extLst>
          </p:cNvPr>
          <p:cNvSpPr txBox="1"/>
          <p:nvPr/>
        </p:nvSpPr>
        <p:spPr>
          <a:xfrm>
            <a:off x="10085209" y="5166244"/>
            <a:ext cx="136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PR/CL_ARC_103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Recursos de Alzada Rec. de Créditos</a:t>
            </a:r>
            <a:endParaRPr lang="es-ES_tradnl" sz="90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6FB39643-7962-36BA-AA10-AAF537271F47}"/>
              </a:ext>
            </a:extLst>
          </p:cNvPr>
          <p:cNvSpPr txBox="1"/>
          <p:nvPr/>
        </p:nvSpPr>
        <p:spPr>
          <a:xfrm>
            <a:off x="6902296" y="5166244"/>
            <a:ext cx="136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PR/CL_PD_101 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planes docentes</a:t>
            </a:r>
            <a:endParaRPr lang="es-ES_tradnl" sz="900" dirty="0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92F175F9-62F7-DA60-A177-CEBD80AFFA9E}"/>
              </a:ext>
            </a:extLst>
          </p:cNvPr>
          <p:cNvSpPr txBox="1"/>
          <p:nvPr/>
        </p:nvSpPr>
        <p:spPr>
          <a:xfrm>
            <a:off x="9475992" y="4445326"/>
            <a:ext cx="972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Movilidad de estudiantes</a:t>
            </a:r>
            <a:endParaRPr lang="es-ES_tradnl" sz="90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FD1F2430-436F-ABBD-34C8-F8BF260B8CFB}"/>
              </a:ext>
            </a:extLst>
          </p:cNvPr>
          <p:cNvSpPr txBox="1"/>
          <p:nvPr/>
        </p:nvSpPr>
        <p:spPr>
          <a:xfrm>
            <a:off x="13974445" y="4444440"/>
            <a:ext cx="1548000" cy="576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P/CL0010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Orientación al estudiante</a:t>
            </a:r>
            <a:endParaRPr lang="es-ES_tradnl" sz="900" dirty="0"/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3FBA983-D6F3-739F-65C3-047EF0414CC8}"/>
              </a:ext>
            </a:extLst>
          </p:cNvPr>
          <p:cNvSpPr txBox="1"/>
          <p:nvPr/>
        </p:nvSpPr>
        <p:spPr>
          <a:xfrm>
            <a:off x="12195592" y="4444440"/>
            <a:ext cx="1548000" cy="576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P/CL009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Desarrollo de las enseñanzas</a:t>
            </a:r>
            <a:endParaRPr lang="es-ES_tradnl" sz="900" dirty="0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3EA3A23F-0FE1-AC78-96AE-9234D579716E}"/>
              </a:ext>
            </a:extLst>
          </p:cNvPr>
          <p:cNvSpPr txBox="1"/>
          <p:nvPr/>
        </p:nvSpPr>
        <p:spPr>
          <a:xfrm>
            <a:off x="12193553" y="5230873"/>
            <a:ext cx="1548000" cy="594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P/CL011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Gestión de las prácticas externas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E2A242F8-382A-33AE-B886-3703AA9A468C}"/>
              </a:ext>
            </a:extLst>
          </p:cNvPr>
          <p:cNvSpPr txBox="1"/>
          <p:nvPr/>
        </p:nvSpPr>
        <p:spPr>
          <a:xfrm>
            <a:off x="13997392" y="5230873"/>
            <a:ext cx="1548000" cy="59590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BB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P/CL012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Proceso de Reclamaciones</a:t>
            </a:r>
            <a:endParaRPr lang="es-ES_tradnl" sz="900" dirty="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FCBBB4C5-9C41-343D-884B-2A185A156227}"/>
              </a:ext>
            </a:extLst>
          </p:cNvPr>
          <p:cNvSpPr txBox="1"/>
          <p:nvPr/>
        </p:nvSpPr>
        <p:spPr>
          <a:xfrm>
            <a:off x="10527964" y="4445326"/>
            <a:ext cx="936000" cy="594000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P/CL006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Orientación profesional </a:t>
            </a:r>
            <a:endParaRPr lang="es-ES_tradnl" sz="900" dirty="0"/>
          </a:p>
        </p:txBody>
      </p:sp>
      <p:sp>
        <p:nvSpPr>
          <p:cNvPr id="1355" name="Rectángulo redondeado 1">
            <a:extLst>
              <a:ext uri="{FF2B5EF4-FFF2-40B4-BE49-F238E27FC236}">
                <a16:creationId xmlns:a16="http://schemas.microsoft.com/office/drawing/2014/main" id="{9698BD36-1756-0742-3B68-2138182F96DC}"/>
              </a:ext>
            </a:extLst>
          </p:cNvPr>
          <p:cNvSpPr/>
          <p:nvPr/>
        </p:nvSpPr>
        <p:spPr>
          <a:xfrm>
            <a:off x="12036864" y="2946743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P/ES004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Definir política y objetivos de calidad</a:t>
            </a:r>
          </a:p>
        </p:txBody>
      </p:sp>
      <p:sp>
        <p:nvSpPr>
          <p:cNvPr id="1357" name="Rectángulo redondeado 1">
            <a:extLst>
              <a:ext uri="{FF2B5EF4-FFF2-40B4-BE49-F238E27FC236}">
                <a16:creationId xmlns:a16="http://schemas.microsoft.com/office/drawing/2014/main" id="{5D9FFA5E-497D-B563-A783-D4C0A16A0895}"/>
              </a:ext>
            </a:extLst>
          </p:cNvPr>
          <p:cNvSpPr/>
          <p:nvPr/>
        </p:nvSpPr>
        <p:spPr>
          <a:xfrm>
            <a:off x="13338614" y="2957902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t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P/ES005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Análisis de resultados</a:t>
            </a:r>
          </a:p>
        </p:txBody>
      </p:sp>
      <p:sp>
        <p:nvSpPr>
          <p:cNvPr id="1358" name="Rectángulo redondeado 1">
            <a:extLst>
              <a:ext uri="{FF2B5EF4-FFF2-40B4-BE49-F238E27FC236}">
                <a16:creationId xmlns:a16="http://schemas.microsoft.com/office/drawing/2014/main" id="{A6DBAFB4-9AE3-2798-3980-FBC9BCB072B3}"/>
              </a:ext>
            </a:extLst>
          </p:cNvPr>
          <p:cNvSpPr/>
          <p:nvPr/>
        </p:nvSpPr>
        <p:spPr>
          <a:xfrm>
            <a:off x="14650997" y="2957902"/>
            <a:ext cx="1152000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P/ES006 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Publicación de información titulaciones</a:t>
            </a:r>
          </a:p>
        </p:txBody>
      </p:sp>
      <p:sp>
        <p:nvSpPr>
          <p:cNvPr id="1359" name="Rectángulo redondeado 1358">
            <a:extLst>
              <a:ext uri="{FF2B5EF4-FFF2-40B4-BE49-F238E27FC236}">
                <a16:creationId xmlns:a16="http://schemas.microsoft.com/office/drawing/2014/main" id="{F16E551A-62B4-6692-5A1E-230648F0FD4D}"/>
              </a:ext>
            </a:extLst>
          </p:cNvPr>
          <p:cNvSpPr/>
          <p:nvPr/>
        </p:nvSpPr>
        <p:spPr>
          <a:xfrm>
            <a:off x="11818044" y="6092281"/>
            <a:ext cx="4184890" cy="819512"/>
          </a:xfrm>
          <a:prstGeom prst="roundRect">
            <a:avLst>
              <a:gd name="adj" fmla="val 5559"/>
            </a:avLst>
          </a:prstGeom>
          <a:solidFill>
            <a:schemeClr val="accent5">
              <a:lumMod val="75000"/>
              <a:alpha val="143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60" name="CuadroTexto 1359">
            <a:extLst>
              <a:ext uri="{FF2B5EF4-FFF2-40B4-BE49-F238E27FC236}">
                <a16:creationId xmlns:a16="http://schemas.microsoft.com/office/drawing/2014/main" id="{011FC35E-05FA-EEF1-D754-2BC7FA6F8A2E}"/>
              </a:ext>
            </a:extLst>
          </p:cNvPr>
          <p:cNvSpPr txBox="1"/>
          <p:nvPr/>
        </p:nvSpPr>
        <p:spPr>
          <a:xfrm>
            <a:off x="12260769" y="6262748"/>
            <a:ext cx="3253874" cy="476726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Procesos específicos </a:t>
            </a:r>
          </a:p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de cada Centro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</p:txBody>
      </p:sp>
      <p:grpSp>
        <p:nvGrpSpPr>
          <p:cNvPr id="1361" name="Grupo 1360">
            <a:extLst>
              <a:ext uri="{FF2B5EF4-FFF2-40B4-BE49-F238E27FC236}">
                <a16:creationId xmlns:a16="http://schemas.microsoft.com/office/drawing/2014/main" id="{CEEE5039-2C6F-CA10-B866-F69A28E48A58}"/>
              </a:ext>
            </a:extLst>
          </p:cNvPr>
          <p:cNvGrpSpPr/>
          <p:nvPr/>
        </p:nvGrpSpPr>
        <p:grpSpPr>
          <a:xfrm>
            <a:off x="764304" y="4342531"/>
            <a:ext cx="857260" cy="2230206"/>
            <a:chOff x="2593224" y="1896782"/>
            <a:chExt cx="857260" cy="2230206"/>
          </a:xfrm>
        </p:grpSpPr>
        <p:sp>
          <p:nvSpPr>
            <p:cNvPr id="1367" name="Rectángulo redondeado 1366">
              <a:extLst>
                <a:ext uri="{FF2B5EF4-FFF2-40B4-BE49-F238E27FC236}">
                  <a16:creationId xmlns:a16="http://schemas.microsoft.com/office/drawing/2014/main" id="{B2F18E29-EC00-6679-17D2-C2A59641963D}"/>
                </a:ext>
              </a:extLst>
            </p:cNvPr>
            <p:cNvSpPr/>
            <p:nvPr/>
          </p:nvSpPr>
          <p:spPr>
            <a:xfrm>
              <a:off x="2593224" y="1896782"/>
              <a:ext cx="340519" cy="22302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GRUPOS DE INTERÉS</a:t>
              </a:r>
            </a:p>
          </p:txBody>
        </p:sp>
        <p:sp>
          <p:nvSpPr>
            <p:cNvPr id="1368" name="Flecha derecha 1367">
              <a:extLst>
                <a:ext uri="{FF2B5EF4-FFF2-40B4-BE49-F238E27FC236}">
                  <a16:creationId xmlns:a16="http://schemas.microsoft.com/office/drawing/2014/main" id="{1D851FF9-C440-4219-CCF2-CF38E0186CAE}"/>
                </a:ext>
              </a:extLst>
            </p:cNvPr>
            <p:cNvSpPr/>
            <p:nvPr/>
          </p:nvSpPr>
          <p:spPr>
            <a:xfrm>
              <a:off x="3000177" y="2994711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369" name="Grupo 1368">
            <a:extLst>
              <a:ext uri="{FF2B5EF4-FFF2-40B4-BE49-F238E27FC236}">
                <a16:creationId xmlns:a16="http://schemas.microsoft.com/office/drawing/2014/main" id="{AB3C11A4-DB86-8F4A-B7E9-E6F172C2E504}"/>
              </a:ext>
            </a:extLst>
          </p:cNvPr>
          <p:cNvGrpSpPr/>
          <p:nvPr/>
        </p:nvGrpSpPr>
        <p:grpSpPr>
          <a:xfrm>
            <a:off x="16139677" y="3063457"/>
            <a:ext cx="2071592" cy="5589919"/>
            <a:chOff x="9300158" y="610584"/>
            <a:chExt cx="2071592" cy="5589919"/>
          </a:xfrm>
        </p:grpSpPr>
        <p:sp>
          <p:nvSpPr>
            <p:cNvPr id="1372" name="Rectángulo redondeado 1371">
              <a:extLst>
                <a:ext uri="{FF2B5EF4-FFF2-40B4-BE49-F238E27FC236}">
                  <a16:creationId xmlns:a16="http://schemas.microsoft.com/office/drawing/2014/main" id="{9B368A6C-1721-EAF5-A6B5-B954C21401A1}"/>
                </a:ext>
              </a:extLst>
            </p:cNvPr>
            <p:cNvSpPr/>
            <p:nvPr/>
          </p:nvSpPr>
          <p:spPr>
            <a:xfrm>
              <a:off x="9933469" y="1871784"/>
              <a:ext cx="340519" cy="22302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GRUPOS DE INTERÉS</a:t>
              </a:r>
            </a:p>
          </p:txBody>
        </p:sp>
        <p:sp>
          <p:nvSpPr>
            <p:cNvPr id="1373" name="Flecha derecha 1372">
              <a:extLst>
                <a:ext uri="{FF2B5EF4-FFF2-40B4-BE49-F238E27FC236}">
                  <a16:creationId xmlns:a16="http://schemas.microsoft.com/office/drawing/2014/main" id="{CB7EAC13-BF43-C4B2-31DF-838B52DE4997}"/>
                </a:ext>
              </a:extLst>
            </p:cNvPr>
            <p:cNvSpPr/>
            <p:nvPr/>
          </p:nvSpPr>
          <p:spPr>
            <a:xfrm>
              <a:off x="9300158" y="3004762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74" name="Flecha derecha 1373">
              <a:extLst>
                <a:ext uri="{FF2B5EF4-FFF2-40B4-BE49-F238E27FC236}">
                  <a16:creationId xmlns:a16="http://schemas.microsoft.com/office/drawing/2014/main" id="{4AAF5CDC-C30A-6422-C542-6CCF4A4E2E60}"/>
                </a:ext>
              </a:extLst>
            </p:cNvPr>
            <p:cNvSpPr/>
            <p:nvPr/>
          </p:nvSpPr>
          <p:spPr>
            <a:xfrm>
              <a:off x="10444314" y="3004761"/>
              <a:ext cx="450307" cy="239951"/>
            </a:xfrm>
            <a:prstGeom prst="rightArrow">
              <a:avLst>
                <a:gd name="adj1" fmla="val 8680"/>
                <a:gd name="adj2" fmla="val 72830"/>
              </a:avLst>
            </a:prstGeom>
            <a:solidFill>
              <a:srgbClr val="4E4E4E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375" name="Rectángulo redondeado 1374">
              <a:extLst>
                <a:ext uri="{FF2B5EF4-FFF2-40B4-BE49-F238E27FC236}">
                  <a16:creationId xmlns:a16="http://schemas.microsoft.com/office/drawing/2014/main" id="{D3DD4568-C091-2AF3-43D1-C84F3ADEBE00}"/>
                </a:ext>
              </a:extLst>
            </p:cNvPr>
            <p:cNvSpPr/>
            <p:nvPr/>
          </p:nvSpPr>
          <p:spPr>
            <a:xfrm>
              <a:off x="11031231" y="610584"/>
              <a:ext cx="340519" cy="5589919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square" rIns="0" bIns="46800" rtlCol="0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tx1"/>
                  </a:solidFill>
                  <a:latin typeface="Mangal Pro" pitchFamily="2" charset="0"/>
                  <a:cs typeface="Mangal Pro" pitchFamily="2" charset="0"/>
                </a:rPr>
                <a:t>SATISFACCIÓN</a:t>
              </a:r>
            </a:p>
          </p:txBody>
        </p:sp>
      </p:grpSp>
      <p:sp>
        <p:nvSpPr>
          <p:cNvPr id="1376" name="Rectángulo redondeado 1375">
            <a:extLst>
              <a:ext uri="{FF2B5EF4-FFF2-40B4-BE49-F238E27FC236}">
                <a16:creationId xmlns:a16="http://schemas.microsoft.com/office/drawing/2014/main" id="{86F8E676-7AA2-3D85-B829-A44BBA348726}"/>
              </a:ext>
            </a:extLst>
          </p:cNvPr>
          <p:cNvSpPr/>
          <p:nvPr/>
        </p:nvSpPr>
        <p:spPr>
          <a:xfrm>
            <a:off x="146549" y="1703280"/>
            <a:ext cx="340519" cy="79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Ins="0" bIns="46800" rtlCol="0" anchor="ctr">
            <a:spAutoFit/>
          </a:bodyPr>
          <a:lstStyle/>
          <a:p>
            <a:pPr algn="ctr"/>
            <a:r>
              <a:rPr lang="es-ES_tradnl" sz="1400" dirty="0">
                <a:solidFill>
                  <a:schemeClr val="tx1"/>
                </a:solidFill>
                <a:latin typeface="Mangal Pro" pitchFamily="2" charset="0"/>
                <a:cs typeface="Mangal Pro" pitchFamily="2" charset="0"/>
              </a:rPr>
              <a:t>POLÍTICAS Y OBJETIVOS DE CALIDAD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91C168-46F9-72D3-F825-2A83E8D94D1F}"/>
              </a:ext>
            </a:extLst>
          </p:cNvPr>
          <p:cNvSpPr txBox="1"/>
          <p:nvPr/>
        </p:nvSpPr>
        <p:spPr>
          <a:xfrm>
            <a:off x="2033069" y="2339587"/>
            <a:ext cx="9245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RECTORADO</a:t>
            </a:r>
            <a:endParaRPr lang="es-ES_tradnl" sz="1400" b="1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8AE19311-6627-70B6-B208-7D719363F2B7}"/>
              </a:ext>
            </a:extLst>
          </p:cNvPr>
          <p:cNvSpPr/>
          <p:nvPr/>
        </p:nvSpPr>
        <p:spPr>
          <a:xfrm rot="10800000">
            <a:off x="11836638" y="7279865"/>
            <a:ext cx="4151958" cy="1146752"/>
          </a:xfrm>
          <a:prstGeom prst="roundRect">
            <a:avLst>
              <a:gd name="adj" fmla="val 9181"/>
            </a:avLst>
          </a:prstGeom>
          <a:solidFill>
            <a:srgbClr val="69A1B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073C20-7DA3-9592-1105-4785F9FF538D}"/>
              </a:ext>
            </a:extLst>
          </p:cNvPr>
          <p:cNvSpPr txBox="1"/>
          <p:nvPr/>
        </p:nvSpPr>
        <p:spPr>
          <a:xfrm>
            <a:off x="8499743" y="5909948"/>
            <a:ext cx="1355471" cy="595908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P/CL0014</a:t>
            </a:r>
            <a:endParaRPr lang="es-ES_tradnl" sz="1100" b="1" dirty="0">
              <a:latin typeface="Mangal Pro" pitchFamily="2" charset="0"/>
              <a:ea typeface="Palatino" pitchFamily="2" charset="77"/>
              <a:cs typeface="Mangal Pro" pitchFamily="2" charset="0"/>
            </a:endParaRP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Modificación de Títulos Oficiales</a:t>
            </a:r>
            <a:endParaRPr lang="es-ES_tradnl" sz="9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890504-FCFA-F56A-3F80-EF5CAA4E31C2}"/>
              </a:ext>
            </a:extLst>
          </p:cNvPr>
          <p:cNvSpPr txBox="1"/>
          <p:nvPr/>
        </p:nvSpPr>
        <p:spPr>
          <a:xfrm>
            <a:off x="12288399" y="7487570"/>
            <a:ext cx="1584000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PR/SO006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Encuestas de satisfacción docente de los estudiantes-Centro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DCC97EC-C09E-76DA-A030-AD70A3B78827}"/>
              </a:ext>
            </a:extLst>
          </p:cNvPr>
          <p:cNvSpPr txBox="1"/>
          <p:nvPr/>
        </p:nvSpPr>
        <p:spPr>
          <a:xfrm>
            <a:off x="14024368" y="7487570"/>
            <a:ext cx="1584000" cy="72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PR/SO007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PDI Centro</a:t>
            </a:r>
            <a:endParaRPr lang="es-ES_tradnl" sz="9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C7C92BF-B8E2-35E3-5D70-406BA61F1530}"/>
              </a:ext>
            </a:extLst>
          </p:cNvPr>
          <p:cNvSpPr txBox="1"/>
          <p:nvPr/>
        </p:nvSpPr>
        <p:spPr>
          <a:xfrm>
            <a:off x="6919245" y="5909948"/>
            <a:ext cx="1404646" cy="595908"/>
          </a:xfrm>
          <a:prstGeom prst="roundRect">
            <a:avLst/>
          </a:prstGeom>
          <a:ln>
            <a:solidFill>
              <a:srgbClr val="00BBB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P/CL0013</a:t>
            </a:r>
          </a:p>
          <a:p>
            <a:pPr algn="ctr"/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Acreditación de Titulaciones Oficiales </a:t>
            </a:r>
            <a:endParaRPr lang="es-ES_tradnl" sz="900" dirty="0"/>
          </a:p>
        </p:txBody>
      </p:sp>
      <p:sp>
        <p:nvSpPr>
          <p:cNvPr id="13" name="Rectángulo redondeado 1315">
            <a:extLst>
              <a:ext uri="{FF2B5EF4-FFF2-40B4-BE49-F238E27FC236}">
                <a16:creationId xmlns:a16="http://schemas.microsoft.com/office/drawing/2014/main" id="{C1F9AA4F-4FF2-9A00-148C-4E1EBE6077B5}"/>
              </a:ext>
            </a:extLst>
          </p:cNvPr>
          <p:cNvSpPr/>
          <p:nvPr/>
        </p:nvSpPr>
        <p:spPr>
          <a:xfrm>
            <a:off x="9919743" y="8523571"/>
            <a:ext cx="1172694" cy="828000"/>
          </a:xfrm>
          <a:prstGeom prst="round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0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PR/SO104</a:t>
            </a:r>
          </a:p>
          <a:p>
            <a:pPr algn="ctr"/>
            <a:r>
              <a:rPr lang="es-ES_tradnl" sz="10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Seguimiento de Procesos y Procedimientos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1EC3B57-F94C-C693-9A9B-970FDA6CC315}"/>
              </a:ext>
            </a:extLst>
          </p:cNvPr>
          <p:cNvSpPr txBox="1"/>
          <p:nvPr/>
        </p:nvSpPr>
        <p:spPr>
          <a:xfrm>
            <a:off x="5684682" y="5168917"/>
            <a:ext cx="1026511" cy="74914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P/CL015</a:t>
            </a:r>
          </a:p>
          <a:p>
            <a:pPr algn="ctr"/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E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studiantes de Formación </a:t>
            </a:r>
            <a:r>
              <a:rPr lang="es-ES_tradnl" sz="900" dirty="0">
                <a:latin typeface="Mangal Pro" pitchFamily="2" charset="0"/>
                <a:ea typeface="Palatino" pitchFamily="2" charset="77"/>
                <a:cs typeface="Mangal Pro" pitchFamily="2" charset="0"/>
              </a:rPr>
              <a:t>P</a:t>
            </a:r>
            <a:r>
              <a:rPr lang="es-ES_tradnl" sz="9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ermanente</a:t>
            </a:r>
            <a:endParaRPr lang="es-ES_tradnl" sz="900" dirty="0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571E7344-8641-A3E0-7E45-ED956A3BFA25}"/>
              </a:ext>
            </a:extLst>
          </p:cNvPr>
          <p:cNvSpPr/>
          <p:nvPr/>
        </p:nvSpPr>
        <p:spPr>
          <a:xfrm>
            <a:off x="2196000" y="2952000"/>
            <a:ext cx="1270045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P/ES001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Planificación y definición políticas PDI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22F3406A-429D-DFDF-239B-7949A8FED03E}"/>
              </a:ext>
            </a:extLst>
          </p:cNvPr>
          <p:cNvSpPr/>
          <p:nvPr/>
        </p:nvSpPr>
        <p:spPr>
          <a:xfrm>
            <a:off x="4993012" y="2952000"/>
            <a:ext cx="1281193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P/ES003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Planificación y definición políticas PTGAS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408BE287-116B-DBBF-D44B-F8B48FC94495}"/>
              </a:ext>
            </a:extLst>
          </p:cNvPr>
          <p:cNvSpPr/>
          <p:nvPr/>
        </p:nvSpPr>
        <p:spPr>
          <a:xfrm>
            <a:off x="3686757" y="2952000"/>
            <a:ext cx="1090051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t" anchorCtr="0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P/ES002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Evaluación del PDI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C22FB550-A9E2-0C39-00C3-BE93D753011B}"/>
              </a:ext>
            </a:extLst>
          </p:cNvPr>
          <p:cNvSpPr/>
          <p:nvPr/>
        </p:nvSpPr>
        <p:spPr>
          <a:xfrm>
            <a:off x="6487216" y="2952000"/>
            <a:ext cx="1281193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P/ES007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Elaboración y Seguimiento del Plan Estratégico</a:t>
            </a:r>
          </a:p>
        </p:txBody>
      </p:sp>
      <p:sp>
        <p:nvSpPr>
          <p:cNvPr id="19" name="Rectángulo redondeado 1">
            <a:extLst>
              <a:ext uri="{FF2B5EF4-FFF2-40B4-BE49-F238E27FC236}">
                <a16:creationId xmlns:a16="http://schemas.microsoft.com/office/drawing/2014/main" id="{A69D33AE-CD17-2174-E06F-15B7614FD8EB}"/>
              </a:ext>
            </a:extLst>
          </p:cNvPr>
          <p:cNvSpPr/>
          <p:nvPr/>
        </p:nvSpPr>
        <p:spPr>
          <a:xfrm>
            <a:off x="7922125" y="2952000"/>
            <a:ext cx="1301847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P/ES008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Renovación de acreditación institucional</a:t>
            </a:r>
          </a:p>
        </p:txBody>
      </p:sp>
      <p:sp>
        <p:nvSpPr>
          <p:cNvPr id="20" name="Rectángulo redondeado 1">
            <a:extLst>
              <a:ext uri="{FF2B5EF4-FFF2-40B4-BE49-F238E27FC236}">
                <a16:creationId xmlns:a16="http://schemas.microsoft.com/office/drawing/2014/main" id="{34A9FA0A-8DC0-70BD-4451-A76681A574F2}"/>
              </a:ext>
            </a:extLst>
          </p:cNvPr>
          <p:cNvSpPr/>
          <p:nvPr/>
        </p:nvSpPr>
        <p:spPr>
          <a:xfrm>
            <a:off x="9431000" y="2952000"/>
            <a:ext cx="1737721" cy="792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108000" rIns="36000" bIns="0" rtlCol="0" anchor="ctr" anchorCtr="1">
            <a:noAutofit/>
          </a:bodyPr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P/ES009 </a:t>
            </a:r>
          </a:p>
          <a:p>
            <a:pPr algn="ctr"/>
            <a:r>
              <a:rPr lang="es-ES_tradnl" sz="1100" dirty="0">
                <a:solidFill>
                  <a:schemeClr val="tx1"/>
                </a:solidFill>
                <a:latin typeface="Mangal Pro" pitchFamily="2" charset="0"/>
                <a:ea typeface="Palatino" pitchFamily="2" charset="77"/>
                <a:cs typeface="Mangal Pro" pitchFamily="2" charset="0"/>
              </a:rPr>
              <a:t>Política y Objetivos de Extensión Universitaria y Proyección Social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8928C52-6465-E526-E17E-D3C75E33A45F}"/>
              </a:ext>
            </a:extLst>
          </p:cNvPr>
          <p:cNvSpPr txBox="1"/>
          <p:nvPr/>
        </p:nvSpPr>
        <p:spPr>
          <a:xfrm>
            <a:off x="11885278" y="2361047"/>
            <a:ext cx="2835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b="1" dirty="0"/>
              <a:t>NOMBRE DE CENTRO/FACULTAD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7007BAA-1950-1DB8-0310-01FB42ECB32A}"/>
              </a:ext>
            </a:extLst>
          </p:cNvPr>
          <p:cNvSpPr/>
          <p:nvPr/>
        </p:nvSpPr>
        <p:spPr>
          <a:xfrm>
            <a:off x="14769409" y="2270837"/>
            <a:ext cx="753036" cy="4345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</a:rPr>
              <a:t>Escudo</a:t>
            </a:r>
          </a:p>
        </p:txBody>
      </p:sp>
    </p:spTree>
    <p:extLst>
      <p:ext uri="{BB962C8B-B14F-4D97-AF65-F5344CB8AC3E}">
        <p14:creationId xmlns:p14="http://schemas.microsoft.com/office/powerpoint/2010/main" val="3090348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A99D47CDE1764091C7253D8A24F788" ma:contentTypeVersion="10" ma:contentTypeDescription="Crear nuevo documento." ma:contentTypeScope="" ma:versionID="2ccc11bf3f1961eddd48c09355cecb7d">
  <xsd:schema xmlns:xsd="http://www.w3.org/2001/XMLSchema" xmlns:xs="http://www.w3.org/2001/XMLSchema" xmlns:p="http://schemas.microsoft.com/office/2006/metadata/properties" xmlns:ns2="fd3f188f-c512-43a4-8693-1802cefe80f8" xmlns:ns3="4d4ae1d5-fa2a-4d41-88b8-dfa8dbd63646" targetNamespace="http://schemas.microsoft.com/office/2006/metadata/properties" ma:root="true" ma:fieldsID="81b0a4b614af753dbf45b4e228661b51" ns2:_="" ns3:_="">
    <xsd:import namespace="fd3f188f-c512-43a4-8693-1802cefe80f8"/>
    <xsd:import namespace="4d4ae1d5-fa2a-4d41-88b8-dfa8dbd636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f188f-c512-43a4-8693-1802cefe80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ae1d5-fa2a-4d41-88b8-dfa8dbd6364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F5B3F2-B473-4BD6-95A8-F48CF545D8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f188f-c512-43a4-8693-1802cefe80f8"/>
    <ds:schemaRef ds:uri="4d4ae1d5-fa2a-4d41-88b8-dfa8dbd636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F20ECC-9B06-4D74-93C4-D7881FE3A8CB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4d4ae1d5-fa2a-4d41-88b8-dfa8dbd63646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fd3f188f-c512-43a4-8693-1802cefe80f8"/>
  </ds:schemaRefs>
</ds:datastoreItem>
</file>

<file path=customXml/itemProps3.xml><?xml version="1.0" encoding="utf-8"?>
<ds:datastoreItem xmlns:ds="http://schemas.openxmlformats.org/officeDocument/2006/customXml" ds:itemID="{55B00FFC-7AE3-444D-9FA9-4BD099EBD2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9009</TotalTime>
  <Words>900</Words>
  <Application>Microsoft Office PowerPoint</Application>
  <PresentationFormat>Personalizado</PresentationFormat>
  <Paragraphs>223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Candara</vt:lpstr>
      <vt:lpstr>Mangal Pro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JOSÉ CARLOS  SANCHO NÚÑEZ</dc:creator>
  <cp:lastModifiedBy>María Mercedes Macías García</cp:lastModifiedBy>
  <cp:revision>8</cp:revision>
  <dcterms:created xsi:type="dcterms:W3CDTF">2024-06-28T08:11:07Z</dcterms:created>
  <dcterms:modified xsi:type="dcterms:W3CDTF">2026-07-09T15:16:19Z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0x01010077A99D47CDE1764091C7253D8A24F788</vt:lpwstr>
  </property>
</Properties>
</file>